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1"/>
  </p:sldMasterIdLst>
  <p:notesMasterIdLst>
    <p:notesMasterId r:id="rId26"/>
  </p:notesMasterIdLst>
  <p:sldIdLst>
    <p:sldId id="256" r:id="rId2"/>
    <p:sldId id="397" r:id="rId3"/>
    <p:sldId id="310" r:id="rId4"/>
    <p:sldId id="401" r:id="rId5"/>
    <p:sldId id="399" r:id="rId6"/>
    <p:sldId id="402" r:id="rId7"/>
    <p:sldId id="403" r:id="rId8"/>
    <p:sldId id="404" r:id="rId9"/>
    <p:sldId id="406" r:id="rId10"/>
    <p:sldId id="407" r:id="rId11"/>
    <p:sldId id="408" r:id="rId12"/>
    <p:sldId id="409" r:id="rId13"/>
    <p:sldId id="410" r:id="rId14"/>
    <p:sldId id="411" r:id="rId15"/>
    <p:sldId id="412" r:id="rId16"/>
    <p:sldId id="413" r:id="rId17"/>
    <p:sldId id="414" r:id="rId18"/>
    <p:sldId id="415" r:id="rId19"/>
    <p:sldId id="416" r:id="rId20"/>
    <p:sldId id="420" r:id="rId21"/>
    <p:sldId id="417" r:id="rId22"/>
    <p:sldId id="418" r:id="rId23"/>
    <p:sldId id="419" r:id="rId24"/>
    <p:sldId id="353"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ECE9"/>
    <a:srgbClr val="FFEAE8"/>
    <a:srgbClr val="FFD2CD"/>
    <a:srgbClr val="FF552E"/>
    <a:srgbClr val="E84A27"/>
    <a:srgbClr val="FFEAE9"/>
    <a:srgbClr val="9DBBA6"/>
    <a:srgbClr val="131F33"/>
    <a:srgbClr val="13294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467"/>
    <p:restoredTop sz="49282"/>
  </p:normalViewPr>
  <p:slideViewPr>
    <p:cSldViewPr snapToGrid="0" snapToObjects="1">
      <p:cViewPr varScale="1">
        <p:scale>
          <a:sx n="83" d="100"/>
          <a:sy n="83" d="100"/>
        </p:scale>
        <p:origin x="1400" y="200"/>
      </p:cViewPr>
      <p:guideLst>
        <p:guide orient="horz" pos="2160"/>
        <p:guide pos="3840"/>
      </p:guideLst>
    </p:cSldViewPr>
  </p:slideViewPr>
  <p:notesTextViewPr>
    <p:cViewPr>
      <p:scale>
        <a:sx n="150" d="100"/>
        <a:sy n="15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3535CA-B4F7-B740-9E7E-863DEEA8B3CC}" type="doc">
      <dgm:prSet loTypeId="urn:microsoft.com/office/officeart/2005/8/layout/radial3" loCatId="" qsTypeId="urn:microsoft.com/office/officeart/2005/8/quickstyle/simple1" qsCatId="simple" csTypeId="urn:microsoft.com/office/officeart/2005/8/colors/accent1_2" csCatId="accent1" phldr="1"/>
      <dgm:spPr/>
      <dgm:t>
        <a:bodyPr/>
        <a:lstStyle/>
        <a:p>
          <a:endParaRPr lang="en-US"/>
        </a:p>
      </dgm:t>
    </dgm:pt>
    <dgm:pt modelId="{6FD61D07-3CBA-CD4F-82E1-64BCE60D9BA4}">
      <dgm:prSet phldrT="[Text]"/>
      <dgm:spPr>
        <a:solidFill>
          <a:srgbClr val="002060">
            <a:alpha val="50000"/>
          </a:srgbClr>
        </a:solidFill>
      </dgm:spPr>
      <dgm:t>
        <a:bodyPr/>
        <a:lstStyle/>
        <a:p>
          <a:r>
            <a:rPr lang="en-US" dirty="0"/>
            <a:t>A Social Mind</a:t>
          </a:r>
        </a:p>
      </dgm:t>
    </dgm:pt>
    <dgm:pt modelId="{4A3E33BE-984D-D546-9E6C-54346070993D}" type="parTrans" cxnId="{AC823157-3690-924E-B2CF-047EDEA309A7}">
      <dgm:prSet/>
      <dgm:spPr/>
      <dgm:t>
        <a:bodyPr/>
        <a:lstStyle/>
        <a:p>
          <a:endParaRPr lang="en-US"/>
        </a:p>
      </dgm:t>
    </dgm:pt>
    <dgm:pt modelId="{6595A608-3E7F-154D-8B92-5AC07594B97A}" type="sibTrans" cxnId="{AC823157-3690-924E-B2CF-047EDEA309A7}">
      <dgm:prSet/>
      <dgm:spPr/>
      <dgm:t>
        <a:bodyPr/>
        <a:lstStyle/>
        <a:p>
          <a:endParaRPr lang="en-US"/>
        </a:p>
      </dgm:t>
    </dgm:pt>
    <dgm:pt modelId="{F12A2027-31AB-AF4E-AE59-1DC9988B4E18}">
      <dgm:prSet phldrT="[Text]"/>
      <dgm:spPr/>
      <dgm:t>
        <a:bodyPr/>
        <a:lstStyle/>
        <a:p>
          <a:r>
            <a:rPr lang="en-US" dirty="0"/>
            <a:t>Sustained Representations</a:t>
          </a:r>
        </a:p>
      </dgm:t>
    </dgm:pt>
    <dgm:pt modelId="{311C1001-9E9B-D445-9074-34E7BD4EBD13}" type="parTrans" cxnId="{6DECD165-7BEC-0D4F-B906-3EA54753DD62}">
      <dgm:prSet/>
      <dgm:spPr/>
      <dgm:t>
        <a:bodyPr/>
        <a:lstStyle/>
        <a:p>
          <a:endParaRPr lang="en-US"/>
        </a:p>
      </dgm:t>
    </dgm:pt>
    <dgm:pt modelId="{57907A5C-9F9C-BF42-8FF2-906D8C16021A}" type="sibTrans" cxnId="{6DECD165-7BEC-0D4F-B906-3EA54753DD62}">
      <dgm:prSet/>
      <dgm:spPr/>
      <dgm:t>
        <a:bodyPr/>
        <a:lstStyle/>
        <a:p>
          <a:endParaRPr lang="en-US"/>
        </a:p>
      </dgm:t>
    </dgm:pt>
    <dgm:pt modelId="{43043D8B-B958-4B4B-853F-CA885451948A}">
      <dgm:prSet phldrT="[Text]"/>
      <dgm:spPr/>
      <dgm:t>
        <a:bodyPr/>
        <a:lstStyle/>
        <a:p>
          <a:r>
            <a:rPr lang="en-US" dirty="0"/>
            <a:t>Multimodal Integration</a:t>
          </a:r>
        </a:p>
      </dgm:t>
    </dgm:pt>
    <dgm:pt modelId="{813FF592-1011-3C4B-98BA-0B538B102492}" type="parTrans" cxnId="{BCB1FCE1-2B4E-A44A-A811-FC73A778D073}">
      <dgm:prSet/>
      <dgm:spPr/>
      <dgm:t>
        <a:bodyPr/>
        <a:lstStyle/>
        <a:p>
          <a:endParaRPr lang="en-US"/>
        </a:p>
      </dgm:t>
    </dgm:pt>
    <dgm:pt modelId="{BEB9840C-853B-384B-BF36-CB567CA095C8}" type="sibTrans" cxnId="{BCB1FCE1-2B4E-A44A-A811-FC73A778D073}">
      <dgm:prSet/>
      <dgm:spPr/>
      <dgm:t>
        <a:bodyPr/>
        <a:lstStyle/>
        <a:p>
          <a:endParaRPr lang="en-US"/>
        </a:p>
      </dgm:t>
    </dgm:pt>
    <dgm:pt modelId="{BC319098-ED95-A149-AEA8-FCCE2AEE37BF}">
      <dgm:prSet phldrT="[Text]"/>
      <dgm:spPr/>
      <dgm:t>
        <a:bodyPr/>
        <a:lstStyle/>
        <a:p>
          <a:r>
            <a:rPr lang="en-US" dirty="0"/>
            <a:t>Flexible Routing/Gating</a:t>
          </a:r>
        </a:p>
      </dgm:t>
    </dgm:pt>
    <dgm:pt modelId="{BE833139-5786-1D49-A102-70A0547FCBCB}" type="parTrans" cxnId="{74A1F3E0-6F40-674D-8BD1-11F99384F099}">
      <dgm:prSet/>
      <dgm:spPr/>
      <dgm:t>
        <a:bodyPr/>
        <a:lstStyle/>
        <a:p>
          <a:endParaRPr lang="en-US"/>
        </a:p>
      </dgm:t>
    </dgm:pt>
    <dgm:pt modelId="{DB1B5D93-2902-444D-824E-C2FAF13F0BB6}" type="sibTrans" cxnId="{74A1F3E0-6F40-674D-8BD1-11F99384F099}">
      <dgm:prSet/>
      <dgm:spPr/>
      <dgm:t>
        <a:bodyPr/>
        <a:lstStyle/>
        <a:p>
          <a:endParaRPr lang="en-US"/>
        </a:p>
      </dgm:t>
    </dgm:pt>
    <dgm:pt modelId="{1046EC44-C5A1-514C-8FAF-4BDEDC3A212E}">
      <dgm:prSet phldrT="[Text]"/>
      <dgm:spPr/>
      <dgm:t>
        <a:bodyPr/>
        <a:lstStyle/>
        <a:p>
          <a:r>
            <a:rPr lang="en-US" dirty="0"/>
            <a:t>Recurrent Loops</a:t>
          </a:r>
        </a:p>
      </dgm:t>
    </dgm:pt>
    <dgm:pt modelId="{E3BB16E1-F0E4-2449-B452-306E6573CA49}" type="parTrans" cxnId="{2E454D8D-6B24-6546-9EBE-776B8C328272}">
      <dgm:prSet/>
      <dgm:spPr/>
      <dgm:t>
        <a:bodyPr/>
        <a:lstStyle/>
        <a:p>
          <a:endParaRPr lang="en-US"/>
        </a:p>
      </dgm:t>
    </dgm:pt>
    <dgm:pt modelId="{07104089-5BC2-4746-842A-84D574ACD880}" type="sibTrans" cxnId="{2E454D8D-6B24-6546-9EBE-776B8C328272}">
      <dgm:prSet/>
      <dgm:spPr/>
      <dgm:t>
        <a:bodyPr/>
        <a:lstStyle/>
        <a:p>
          <a:endParaRPr lang="en-US"/>
        </a:p>
      </dgm:t>
    </dgm:pt>
    <dgm:pt modelId="{3856BDBC-82C8-EA4C-83D9-90087A03B4E1}">
      <dgm:prSet phldrT="[Text]"/>
      <dgm:spPr/>
      <dgm:t>
        <a:bodyPr/>
        <a:lstStyle/>
        <a:p>
          <a:r>
            <a:rPr lang="en-US" dirty="0"/>
            <a:t>Social Value Tagging</a:t>
          </a:r>
        </a:p>
      </dgm:t>
    </dgm:pt>
    <dgm:pt modelId="{15F1AC3E-772D-1143-9F18-F1C19B233EBA}" type="parTrans" cxnId="{293258CD-F320-4842-ADC0-E908215DF911}">
      <dgm:prSet/>
      <dgm:spPr/>
      <dgm:t>
        <a:bodyPr/>
        <a:lstStyle/>
        <a:p>
          <a:endParaRPr lang="en-US"/>
        </a:p>
      </dgm:t>
    </dgm:pt>
    <dgm:pt modelId="{36F83F20-E86A-EE41-A37B-510EF99B2ADC}" type="sibTrans" cxnId="{293258CD-F320-4842-ADC0-E908215DF911}">
      <dgm:prSet/>
      <dgm:spPr/>
      <dgm:t>
        <a:bodyPr/>
        <a:lstStyle/>
        <a:p>
          <a:endParaRPr lang="en-US"/>
        </a:p>
      </dgm:t>
    </dgm:pt>
    <dgm:pt modelId="{EDE91E5E-B789-9840-8AB2-3129945CBC76}">
      <dgm:prSet phldrT="[Text]"/>
      <dgm:spPr/>
      <dgm:t>
        <a:bodyPr/>
        <a:lstStyle/>
        <a:p>
          <a:r>
            <a:rPr lang="en-US" dirty="0"/>
            <a:t>Long-term Memory Coordination</a:t>
          </a:r>
        </a:p>
      </dgm:t>
    </dgm:pt>
    <dgm:pt modelId="{7758FEF8-E8CC-214C-8F13-64A5F0ED3DC0}" type="parTrans" cxnId="{C3EFC9AC-1342-5940-883C-54090D633490}">
      <dgm:prSet/>
      <dgm:spPr/>
      <dgm:t>
        <a:bodyPr/>
        <a:lstStyle/>
        <a:p>
          <a:endParaRPr lang="en-US"/>
        </a:p>
      </dgm:t>
    </dgm:pt>
    <dgm:pt modelId="{C9F2131D-1DC6-FA46-82B7-FF608BB3E11F}" type="sibTrans" cxnId="{C3EFC9AC-1342-5940-883C-54090D633490}">
      <dgm:prSet/>
      <dgm:spPr/>
      <dgm:t>
        <a:bodyPr/>
        <a:lstStyle/>
        <a:p>
          <a:endParaRPr lang="en-US"/>
        </a:p>
      </dgm:t>
    </dgm:pt>
    <dgm:pt modelId="{84464114-1327-174A-88A0-88DCBF1DA10B}" type="pres">
      <dgm:prSet presAssocID="{3E3535CA-B4F7-B740-9E7E-863DEEA8B3CC}" presName="composite" presStyleCnt="0">
        <dgm:presLayoutVars>
          <dgm:chMax val="1"/>
          <dgm:dir/>
          <dgm:resizeHandles val="exact"/>
        </dgm:presLayoutVars>
      </dgm:prSet>
      <dgm:spPr/>
    </dgm:pt>
    <dgm:pt modelId="{D728E937-0037-984F-9A38-25E1E6B5BDCE}" type="pres">
      <dgm:prSet presAssocID="{3E3535CA-B4F7-B740-9E7E-863DEEA8B3CC}" presName="radial" presStyleCnt="0">
        <dgm:presLayoutVars>
          <dgm:animLvl val="ctr"/>
        </dgm:presLayoutVars>
      </dgm:prSet>
      <dgm:spPr/>
    </dgm:pt>
    <dgm:pt modelId="{13A9DA98-D48D-5843-9F96-F45B27D5ED3A}" type="pres">
      <dgm:prSet presAssocID="{6FD61D07-3CBA-CD4F-82E1-64BCE60D9BA4}" presName="centerShape" presStyleLbl="vennNode1" presStyleIdx="0" presStyleCnt="7" custScaleX="64397" custScaleY="64397"/>
      <dgm:spPr/>
    </dgm:pt>
    <dgm:pt modelId="{1989573A-F938-4F41-A282-4758C4BB5E06}" type="pres">
      <dgm:prSet presAssocID="{F12A2027-31AB-AF4E-AE59-1DC9988B4E18}" presName="node" presStyleLbl="vennNode1" presStyleIdx="1" presStyleCnt="7" custScaleX="185770" custScaleY="185771">
        <dgm:presLayoutVars>
          <dgm:bulletEnabled val="1"/>
        </dgm:presLayoutVars>
      </dgm:prSet>
      <dgm:spPr/>
    </dgm:pt>
    <dgm:pt modelId="{1CC87C9B-9729-E44F-AE74-EC079D558EC3}" type="pres">
      <dgm:prSet presAssocID="{43043D8B-B958-4B4B-853F-CA885451948A}" presName="node" presStyleLbl="vennNode1" presStyleIdx="2" presStyleCnt="7" custScaleX="185770" custScaleY="185771" custRadScaleRad="116482" custRadScaleInc="-19951">
        <dgm:presLayoutVars>
          <dgm:bulletEnabled val="1"/>
        </dgm:presLayoutVars>
      </dgm:prSet>
      <dgm:spPr/>
    </dgm:pt>
    <dgm:pt modelId="{C3310526-0198-F848-8260-6A1FA5743220}" type="pres">
      <dgm:prSet presAssocID="{BC319098-ED95-A149-AEA8-FCCE2AEE37BF}" presName="node" presStyleLbl="vennNode1" presStyleIdx="3" presStyleCnt="7" custScaleX="185770" custScaleY="185771">
        <dgm:presLayoutVars>
          <dgm:bulletEnabled val="1"/>
        </dgm:presLayoutVars>
      </dgm:prSet>
      <dgm:spPr/>
    </dgm:pt>
    <dgm:pt modelId="{8920EAB2-076A-004A-995C-9EC1F875CD49}" type="pres">
      <dgm:prSet presAssocID="{1046EC44-C5A1-514C-8FAF-4BDEDC3A212E}" presName="node" presStyleLbl="vennNode1" presStyleIdx="4" presStyleCnt="7" custScaleX="185770" custScaleY="185771">
        <dgm:presLayoutVars>
          <dgm:bulletEnabled val="1"/>
        </dgm:presLayoutVars>
      </dgm:prSet>
      <dgm:spPr/>
    </dgm:pt>
    <dgm:pt modelId="{87B754B8-20A1-FD49-BC77-04625EBDDEF0}" type="pres">
      <dgm:prSet presAssocID="{3856BDBC-82C8-EA4C-83D9-90087A03B4E1}" presName="node" presStyleLbl="vennNode1" presStyleIdx="5" presStyleCnt="7" custScaleX="185770" custScaleY="185771">
        <dgm:presLayoutVars>
          <dgm:bulletEnabled val="1"/>
        </dgm:presLayoutVars>
      </dgm:prSet>
      <dgm:spPr/>
    </dgm:pt>
    <dgm:pt modelId="{2604600E-4265-CC47-B3EB-883C3ED144B5}" type="pres">
      <dgm:prSet presAssocID="{EDE91E5E-B789-9840-8AB2-3129945CBC76}" presName="node" presStyleLbl="vennNode1" presStyleIdx="6" presStyleCnt="7" custScaleX="185770" custScaleY="185771">
        <dgm:presLayoutVars>
          <dgm:bulletEnabled val="1"/>
        </dgm:presLayoutVars>
      </dgm:prSet>
      <dgm:spPr/>
    </dgm:pt>
  </dgm:ptLst>
  <dgm:cxnLst>
    <dgm:cxn modelId="{1ABC7536-58EC-1746-AAF4-A6CA373B5AD5}" type="presOf" srcId="{3856BDBC-82C8-EA4C-83D9-90087A03B4E1}" destId="{87B754B8-20A1-FD49-BC77-04625EBDDEF0}" srcOrd="0" destOrd="0" presId="urn:microsoft.com/office/officeart/2005/8/layout/radial3"/>
    <dgm:cxn modelId="{121EE746-1C2C-E941-BCCD-3A0C493B0AB8}" type="presOf" srcId="{F12A2027-31AB-AF4E-AE59-1DC9988B4E18}" destId="{1989573A-F938-4F41-A282-4758C4BB5E06}" srcOrd="0" destOrd="0" presId="urn:microsoft.com/office/officeart/2005/8/layout/radial3"/>
    <dgm:cxn modelId="{AC823157-3690-924E-B2CF-047EDEA309A7}" srcId="{3E3535CA-B4F7-B740-9E7E-863DEEA8B3CC}" destId="{6FD61D07-3CBA-CD4F-82E1-64BCE60D9BA4}" srcOrd="0" destOrd="0" parTransId="{4A3E33BE-984D-D546-9E6C-54346070993D}" sibTransId="{6595A608-3E7F-154D-8B92-5AC07594B97A}"/>
    <dgm:cxn modelId="{28F9135F-40C8-2646-9D18-4F1FFA2C1B01}" type="presOf" srcId="{3E3535CA-B4F7-B740-9E7E-863DEEA8B3CC}" destId="{84464114-1327-174A-88A0-88DCBF1DA10B}" srcOrd="0" destOrd="0" presId="urn:microsoft.com/office/officeart/2005/8/layout/radial3"/>
    <dgm:cxn modelId="{6DECD165-7BEC-0D4F-B906-3EA54753DD62}" srcId="{6FD61D07-3CBA-CD4F-82E1-64BCE60D9BA4}" destId="{F12A2027-31AB-AF4E-AE59-1DC9988B4E18}" srcOrd="0" destOrd="0" parTransId="{311C1001-9E9B-D445-9074-34E7BD4EBD13}" sibTransId="{57907A5C-9F9C-BF42-8FF2-906D8C16021A}"/>
    <dgm:cxn modelId="{E33A3C84-F243-D94C-93B4-C06CF9B12727}" type="presOf" srcId="{BC319098-ED95-A149-AEA8-FCCE2AEE37BF}" destId="{C3310526-0198-F848-8260-6A1FA5743220}" srcOrd="0" destOrd="0" presId="urn:microsoft.com/office/officeart/2005/8/layout/radial3"/>
    <dgm:cxn modelId="{2E454D8D-6B24-6546-9EBE-776B8C328272}" srcId="{6FD61D07-3CBA-CD4F-82E1-64BCE60D9BA4}" destId="{1046EC44-C5A1-514C-8FAF-4BDEDC3A212E}" srcOrd="3" destOrd="0" parTransId="{E3BB16E1-F0E4-2449-B452-306E6573CA49}" sibTransId="{07104089-5BC2-4746-842A-84D574ACD880}"/>
    <dgm:cxn modelId="{F137749B-BD75-7B4D-8CC3-DF261416DBE0}" type="presOf" srcId="{6FD61D07-3CBA-CD4F-82E1-64BCE60D9BA4}" destId="{13A9DA98-D48D-5843-9F96-F45B27D5ED3A}" srcOrd="0" destOrd="0" presId="urn:microsoft.com/office/officeart/2005/8/layout/radial3"/>
    <dgm:cxn modelId="{C3EFC9AC-1342-5940-883C-54090D633490}" srcId="{6FD61D07-3CBA-CD4F-82E1-64BCE60D9BA4}" destId="{EDE91E5E-B789-9840-8AB2-3129945CBC76}" srcOrd="5" destOrd="0" parTransId="{7758FEF8-E8CC-214C-8F13-64A5F0ED3DC0}" sibTransId="{C9F2131D-1DC6-FA46-82B7-FF608BB3E11F}"/>
    <dgm:cxn modelId="{293258CD-F320-4842-ADC0-E908215DF911}" srcId="{6FD61D07-3CBA-CD4F-82E1-64BCE60D9BA4}" destId="{3856BDBC-82C8-EA4C-83D9-90087A03B4E1}" srcOrd="4" destOrd="0" parTransId="{15F1AC3E-772D-1143-9F18-F1C19B233EBA}" sibTransId="{36F83F20-E86A-EE41-A37B-510EF99B2ADC}"/>
    <dgm:cxn modelId="{9D5AC0DA-6C20-5647-8CF6-53831A04A3F4}" type="presOf" srcId="{1046EC44-C5A1-514C-8FAF-4BDEDC3A212E}" destId="{8920EAB2-076A-004A-995C-9EC1F875CD49}" srcOrd="0" destOrd="0" presId="urn:microsoft.com/office/officeart/2005/8/layout/radial3"/>
    <dgm:cxn modelId="{74A1F3E0-6F40-674D-8BD1-11F99384F099}" srcId="{6FD61D07-3CBA-CD4F-82E1-64BCE60D9BA4}" destId="{BC319098-ED95-A149-AEA8-FCCE2AEE37BF}" srcOrd="2" destOrd="0" parTransId="{BE833139-5786-1D49-A102-70A0547FCBCB}" sibTransId="{DB1B5D93-2902-444D-824E-C2FAF13F0BB6}"/>
    <dgm:cxn modelId="{BCB1FCE1-2B4E-A44A-A811-FC73A778D073}" srcId="{6FD61D07-3CBA-CD4F-82E1-64BCE60D9BA4}" destId="{43043D8B-B958-4B4B-853F-CA885451948A}" srcOrd="1" destOrd="0" parTransId="{813FF592-1011-3C4B-98BA-0B538B102492}" sibTransId="{BEB9840C-853B-384B-BF36-CB567CA095C8}"/>
    <dgm:cxn modelId="{E2383FE3-A176-804A-93F4-19CE362D3C84}" type="presOf" srcId="{EDE91E5E-B789-9840-8AB2-3129945CBC76}" destId="{2604600E-4265-CC47-B3EB-883C3ED144B5}" srcOrd="0" destOrd="0" presId="urn:microsoft.com/office/officeart/2005/8/layout/radial3"/>
    <dgm:cxn modelId="{BACE70FA-6170-7646-BB5C-B68227E2A8E4}" type="presOf" srcId="{43043D8B-B958-4B4B-853F-CA885451948A}" destId="{1CC87C9B-9729-E44F-AE74-EC079D558EC3}" srcOrd="0" destOrd="0" presId="urn:microsoft.com/office/officeart/2005/8/layout/radial3"/>
    <dgm:cxn modelId="{2B6E6D23-D624-A341-9DF9-5D5DF4E8C01A}" type="presParOf" srcId="{84464114-1327-174A-88A0-88DCBF1DA10B}" destId="{D728E937-0037-984F-9A38-25E1E6B5BDCE}" srcOrd="0" destOrd="0" presId="urn:microsoft.com/office/officeart/2005/8/layout/radial3"/>
    <dgm:cxn modelId="{BA68CF55-2D92-3E4B-9F01-0E7A0B63B24B}" type="presParOf" srcId="{D728E937-0037-984F-9A38-25E1E6B5BDCE}" destId="{13A9DA98-D48D-5843-9F96-F45B27D5ED3A}" srcOrd="0" destOrd="0" presId="urn:microsoft.com/office/officeart/2005/8/layout/radial3"/>
    <dgm:cxn modelId="{2A7CAA2F-4AE4-894C-9047-83854D55546B}" type="presParOf" srcId="{D728E937-0037-984F-9A38-25E1E6B5BDCE}" destId="{1989573A-F938-4F41-A282-4758C4BB5E06}" srcOrd="1" destOrd="0" presId="urn:microsoft.com/office/officeart/2005/8/layout/radial3"/>
    <dgm:cxn modelId="{E4F60631-C292-ED4E-96B4-F69ED63C2B9A}" type="presParOf" srcId="{D728E937-0037-984F-9A38-25E1E6B5BDCE}" destId="{1CC87C9B-9729-E44F-AE74-EC079D558EC3}" srcOrd="2" destOrd="0" presId="urn:microsoft.com/office/officeart/2005/8/layout/radial3"/>
    <dgm:cxn modelId="{17D11E3D-C40D-894E-B0C6-1884AEEDC8C5}" type="presParOf" srcId="{D728E937-0037-984F-9A38-25E1E6B5BDCE}" destId="{C3310526-0198-F848-8260-6A1FA5743220}" srcOrd="3" destOrd="0" presId="urn:microsoft.com/office/officeart/2005/8/layout/radial3"/>
    <dgm:cxn modelId="{223246EA-7AE3-164A-B6A8-27A947CCE3E5}" type="presParOf" srcId="{D728E937-0037-984F-9A38-25E1E6B5BDCE}" destId="{8920EAB2-076A-004A-995C-9EC1F875CD49}" srcOrd="4" destOrd="0" presId="urn:microsoft.com/office/officeart/2005/8/layout/radial3"/>
    <dgm:cxn modelId="{936F924D-2A8B-C84B-B844-2DC9ADEB8DA3}" type="presParOf" srcId="{D728E937-0037-984F-9A38-25E1E6B5BDCE}" destId="{87B754B8-20A1-FD49-BC77-04625EBDDEF0}" srcOrd="5" destOrd="0" presId="urn:microsoft.com/office/officeart/2005/8/layout/radial3"/>
    <dgm:cxn modelId="{5936A0F2-4DA2-3749-9222-40F17634E3BF}" type="presParOf" srcId="{D728E937-0037-984F-9A38-25E1E6B5BDCE}" destId="{2604600E-4265-CC47-B3EB-883C3ED144B5}" srcOrd="6"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A9DA98-D48D-5843-9F96-F45B27D5ED3A}">
      <dsp:nvSpPr>
        <dsp:cNvPr id="0" name=""/>
        <dsp:cNvSpPr/>
      </dsp:nvSpPr>
      <dsp:spPr>
        <a:xfrm>
          <a:off x="3096220" y="1741553"/>
          <a:ext cx="1935559" cy="1935559"/>
        </a:xfrm>
        <a:prstGeom prst="ellipse">
          <a:avLst/>
        </a:prstGeom>
        <a:solidFill>
          <a:srgbClr val="002060">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kern="1200" dirty="0"/>
            <a:t>A Social Mind</a:t>
          </a:r>
        </a:p>
      </dsp:txBody>
      <dsp:txXfrm>
        <a:off x="3379676" y="2025009"/>
        <a:ext cx="1368647" cy="1368647"/>
      </dsp:txXfrm>
    </dsp:sp>
    <dsp:sp modelId="{1989573A-F938-4F41-A282-4758C4BB5E06}">
      <dsp:nvSpPr>
        <dsp:cNvPr id="0" name=""/>
        <dsp:cNvSpPr/>
      </dsp:nvSpPr>
      <dsp:spPr>
        <a:xfrm>
          <a:off x="2668093" y="-643961"/>
          <a:ext cx="2791813" cy="2791828"/>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Sustained Representations</a:t>
          </a:r>
        </a:p>
      </dsp:txBody>
      <dsp:txXfrm>
        <a:off x="3076945" y="-235107"/>
        <a:ext cx="1974109" cy="1974120"/>
      </dsp:txXfrm>
    </dsp:sp>
    <dsp:sp modelId="{1CC87C9B-9729-E44F-AE74-EC079D558EC3}">
      <dsp:nvSpPr>
        <dsp:cNvPr id="0" name=""/>
        <dsp:cNvSpPr/>
      </dsp:nvSpPr>
      <dsp:spPr>
        <a:xfrm>
          <a:off x="4363242" y="0"/>
          <a:ext cx="2791813" cy="2791828"/>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Multimodal Integration</a:t>
          </a:r>
        </a:p>
      </dsp:txBody>
      <dsp:txXfrm>
        <a:off x="4772094" y="408854"/>
        <a:ext cx="1974109" cy="1974120"/>
      </dsp:txXfrm>
    </dsp:sp>
    <dsp:sp modelId="{C3310526-0198-F848-8260-6A1FA5743220}">
      <dsp:nvSpPr>
        <dsp:cNvPr id="0" name=""/>
        <dsp:cNvSpPr/>
      </dsp:nvSpPr>
      <dsp:spPr>
        <a:xfrm>
          <a:off x="4363234" y="2292109"/>
          <a:ext cx="2791813" cy="2791828"/>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Flexible Routing/Gating</a:t>
          </a:r>
        </a:p>
      </dsp:txBody>
      <dsp:txXfrm>
        <a:off x="4772086" y="2700963"/>
        <a:ext cx="1974109" cy="1974120"/>
      </dsp:txXfrm>
    </dsp:sp>
    <dsp:sp modelId="{8920EAB2-076A-004A-995C-9EC1F875CD49}">
      <dsp:nvSpPr>
        <dsp:cNvPr id="0" name=""/>
        <dsp:cNvSpPr/>
      </dsp:nvSpPr>
      <dsp:spPr>
        <a:xfrm>
          <a:off x="2668093" y="3270799"/>
          <a:ext cx="2791813" cy="2791828"/>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Recurrent Loops</a:t>
          </a:r>
        </a:p>
      </dsp:txBody>
      <dsp:txXfrm>
        <a:off x="3076945" y="3679653"/>
        <a:ext cx="1974109" cy="1974120"/>
      </dsp:txXfrm>
    </dsp:sp>
    <dsp:sp modelId="{87B754B8-20A1-FD49-BC77-04625EBDDEF0}">
      <dsp:nvSpPr>
        <dsp:cNvPr id="0" name=""/>
        <dsp:cNvSpPr/>
      </dsp:nvSpPr>
      <dsp:spPr>
        <a:xfrm>
          <a:off x="972952" y="2292109"/>
          <a:ext cx="2791813" cy="2791828"/>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Social Value Tagging</a:t>
          </a:r>
        </a:p>
      </dsp:txBody>
      <dsp:txXfrm>
        <a:off x="1381804" y="2700963"/>
        <a:ext cx="1974109" cy="1974120"/>
      </dsp:txXfrm>
    </dsp:sp>
    <dsp:sp modelId="{2604600E-4265-CC47-B3EB-883C3ED144B5}">
      <dsp:nvSpPr>
        <dsp:cNvPr id="0" name=""/>
        <dsp:cNvSpPr/>
      </dsp:nvSpPr>
      <dsp:spPr>
        <a:xfrm>
          <a:off x="972952" y="334729"/>
          <a:ext cx="2791813" cy="2791828"/>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Long-term Memory Coordination</a:t>
          </a:r>
        </a:p>
      </dsp:txBody>
      <dsp:txXfrm>
        <a:off x="1381804" y="743583"/>
        <a:ext cx="1974109" cy="1974120"/>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FD3E08-CD1E-6345-BF3D-6B539ADC1145}" type="datetimeFigureOut">
              <a:rPr lang="en-US" smtClean="0"/>
              <a:t>10/31/25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C32C59-1409-2640-866F-4A1083575A35}" type="slidenum">
              <a:rPr lang="en-US" smtClean="0"/>
              <a:t>‹#›</a:t>
            </a:fld>
            <a:endParaRPr lang="en-US"/>
          </a:p>
        </p:txBody>
      </p:sp>
    </p:spTree>
    <p:extLst>
      <p:ext uri="{BB962C8B-B14F-4D97-AF65-F5344CB8AC3E}">
        <p14:creationId xmlns:p14="http://schemas.microsoft.com/office/powerpoint/2010/main" val="4060375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C32C59-1409-2640-866F-4A1083575A35}" type="slidenum">
              <a:rPr lang="en-US" smtClean="0"/>
              <a:t>1</a:t>
            </a:fld>
            <a:endParaRPr lang="en-US"/>
          </a:p>
        </p:txBody>
      </p:sp>
    </p:spTree>
    <p:extLst>
      <p:ext uri="{BB962C8B-B14F-4D97-AF65-F5344CB8AC3E}">
        <p14:creationId xmlns:p14="http://schemas.microsoft.com/office/powerpoint/2010/main" val="3264052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548294-1B0A-D6B5-01F7-06094E3147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0D054F-5BC0-1731-D790-A6A077367B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E7B3BA-BB63-BB40-4E66-418962EFA659}"/>
              </a:ext>
            </a:extLst>
          </p:cNvPr>
          <p:cNvSpPr>
            <a:spLocks noGrp="1"/>
          </p:cNvSpPr>
          <p:nvPr>
            <p:ph type="body" idx="1"/>
          </p:nvPr>
        </p:nvSpPr>
        <p:spPr/>
        <p:txBody>
          <a:bodyPr/>
          <a:lstStyle/>
          <a:p>
            <a:r>
              <a:rPr lang="en-US" b="0" dirty="0"/>
              <a:t>If DLPFC helps primates hold rules and counterfactuals, </a:t>
            </a:r>
          </a:p>
          <a:p>
            <a:r>
              <a:rPr lang="en-US" b="0" dirty="0"/>
              <a:t>	ventromedial prefrontal cortex (VMPFC) and orbitofrontal cortex (OFC) </a:t>
            </a:r>
          </a:p>
          <a:p>
            <a:r>
              <a:rPr lang="en-US" b="0" dirty="0"/>
              <a:t>	help determine what those rules and choices are </a:t>
            </a:r>
            <a:r>
              <a:rPr lang="en-US" b="0" i="1" dirty="0"/>
              <a:t>worth</a:t>
            </a:r>
            <a:r>
              <a:rPr lang="en-US" b="0" dirty="0"/>
              <a:t>.</a:t>
            </a:r>
          </a:p>
          <a:p>
            <a:r>
              <a:rPr lang="en-US" b="0" dirty="0"/>
              <a:t>These regions assign value to actions, partners, and social strategies </a:t>
            </a:r>
          </a:p>
          <a:p>
            <a:r>
              <a:rPr lang="en-US" b="0" dirty="0"/>
              <a:t>	— not just in terms of food or threat, but in terms of status, reputation, trust, and long-term benefit.</a:t>
            </a:r>
          </a:p>
          <a:p>
            <a:r>
              <a:rPr lang="en-US" b="0" dirty="0"/>
              <a:t>They integrate emotion, past experience, and expected outcomes into a single value landscape that guides choice.</a:t>
            </a:r>
          </a:p>
          <a:p>
            <a:endParaRPr lang="en-US" b="0" dirty="0"/>
          </a:p>
          <a:p>
            <a:r>
              <a:rPr lang="en-US" b="0" dirty="0"/>
              <a:t>In primates, OFC and VMPFC encode context-dependent value </a:t>
            </a:r>
          </a:p>
          <a:p>
            <a:r>
              <a:rPr lang="en-US" b="0" dirty="0"/>
              <a:t>	— meaning the same action can be good in one setting and costly in another.</a:t>
            </a:r>
          </a:p>
          <a:p>
            <a:r>
              <a:rPr lang="en-US" b="0" dirty="0"/>
              <a:t>They track norms such as fairness expectations, reciprocity, tolerance, and coalition obligations, </a:t>
            </a:r>
          </a:p>
          <a:p>
            <a:r>
              <a:rPr lang="en-US" b="0" dirty="0"/>
              <a:t>	updating value signals when norms are upheld or violated.</a:t>
            </a:r>
          </a:p>
          <a:p>
            <a:r>
              <a:rPr lang="en-US" b="0" dirty="0"/>
              <a:t>This is more than reward: it is social reward, shaped by expectations about others and by internalized group patterns.</a:t>
            </a:r>
          </a:p>
          <a:p>
            <a:endParaRPr lang="en-US" b="0" dirty="0"/>
          </a:p>
          <a:p>
            <a:r>
              <a:rPr lang="en-US" b="0" dirty="0"/>
              <a:t>Anatomically, these areas receive dense input from amygdala, hippocampus, temporal cortex, and sensory regions, </a:t>
            </a:r>
          </a:p>
          <a:p>
            <a:r>
              <a:rPr lang="en-US" b="0" dirty="0"/>
              <a:t>	giving them access to signals about emotion, memory, identity, and current context.</a:t>
            </a:r>
          </a:p>
          <a:p>
            <a:r>
              <a:rPr lang="en-US" b="0" dirty="0"/>
              <a:t>They project heavily to striatum and hypothalamus, linking valuation to motivation and autonomic state, </a:t>
            </a:r>
          </a:p>
          <a:p>
            <a:r>
              <a:rPr lang="en-US" b="0" dirty="0"/>
              <a:t>	and to PFC, where value-shaped decisions are implemented.</a:t>
            </a:r>
          </a:p>
          <a:p>
            <a:r>
              <a:rPr lang="en-US" b="0" dirty="0"/>
              <a:t>Compared to non-primates, primates show greater laminar differentiation and connectivity in these circuits, </a:t>
            </a:r>
          </a:p>
          <a:p>
            <a:r>
              <a:rPr lang="en-US" b="0" dirty="0"/>
              <a:t>	supporting more flexible valuation.</a:t>
            </a:r>
          </a:p>
          <a:p>
            <a:endParaRPr lang="en-US" b="0" dirty="0"/>
          </a:p>
          <a:p>
            <a:r>
              <a:rPr lang="en-US" b="0" dirty="0"/>
              <a:t>This system lets a chimpanzee evaluate not just “what do I get now?” </a:t>
            </a:r>
          </a:p>
          <a:p>
            <a:r>
              <a:rPr lang="en-US" b="0" dirty="0"/>
              <a:t>	but “what will this mean for my alliances, rank, and future support?”</a:t>
            </a:r>
          </a:p>
          <a:p>
            <a:r>
              <a:rPr lang="en-US" b="0" dirty="0"/>
              <a:t>It underlies behaviors like tolerating a partner’s temporary aggression</a:t>
            </a:r>
          </a:p>
          <a:p>
            <a:r>
              <a:rPr lang="en-US" b="0" dirty="0"/>
              <a:t>	 to preserve a long-term relationship or rejecting food when treated unfairly.</a:t>
            </a:r>
          </a:p>
          <a:p>
            <a:r>
              <a:rPr lang="en-US" b="0" dirty="0"/>
              <a:t>Together with DLPFC, OFC and VMPFC equip primates to make strategic choices </a:t>
            </a:r>
          </a:p>
          <a:p>
            <a:r>
              <a:rPr lang="en-US" b="0" dirty="0"/>
              <a:t>	in a space shaped by social meaning, not just immediate payoff.</a:t>
            </a:r>
          </a:p>
          <a:p>
            <a:r>
              <a:rPr lang="en-US" b="0" dirty="0"/>
              <a:t>Next, we turn to a region specialized for detecting when behavior violates expectations or norms </a:t>
            </a:r>
          </a:p>
          <a:p>
            <a:r>
              <a:rPr lang="en-US" b="0" dirty="0"/>
              <a:t>	— the anterior cingulate cortex.</a:t>
            </a:r>
          </a:p>
        </p:txBody>
      </p:sp>
      <p:sp>
        <p:nvSpPr>
          <p:cNvPr id="4" name="Slide Number Placeholder 3">
            <a:extLst>
              <a:ext uri="{FF2B5EF4-FFF2-40B4-BE49-F238E27FC236}">
                <a16:creationId xmlns:a16="http://schemas.microsoft.com/office/drawing/2014/main" id="{26332E08-9BA7-1752-D7F1-CE7046FD0AA4}"/>
              </a:ext>
            </a:extLst>
          </p:cNvPr>
          <p:cNvSpPr>
            <a:spLocks noGrp="1"/>
          </p:cNvSpPr>
          <p:nvPr>
            <p:ph type="sldNum" sz="quarter" idx="5"/>
          </p:nvPr>
        </p:nvSpPr>
        <p:spPr/>
        <p:txBody>
          <a:bodyPr/>
          <a:lstStyle/>
          <a:p>
            <a:fld id="{B0C32C59-1409-2640-866F-4A1083575A35}" type="slidenum">
              <a:rPr lang="en-US" smtClean="0"/>
              <a:t>10</a:t>
            </a:fld>
            <a:endParaRPr lang="en-US"/>
          </a:p>
        </p:txBody>
      </p:sp>
    </p:spTree>
    <p:extLst>
      <p:ext uri="{BB962C8B-B14F-4D97-AF65-F5344CB8AC3E}">
        <p14:creationId xmlns:p14="http://schemas.microsoft.com/office/powerpoint/2010/main" val="3081406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5211E-B51A-2F60-2A84-D35E87DC35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D85F69-B1AA-1DCB-0177-4D29A56A6F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04ADEF-BC82-DA7A-2347-1BA4D274B0B0}"/>
              </a:ext>
            </a:extLst>
          </p:cNvPr>
          <p:cNvSpPr>
            <a:spLocks noGrp="1"/>
          </p:cNvSpPr>
          <p:nvPr>
            <p:ph type="body" idx="1"/>
          </p:nvPr>
        </p:nvSpPr>
        <p:spPr/>
        <p:txBody>
          <a:bodyPr/>
          <a:lstStyle/>
          <a:p>
            <a:r>
              <a:rPr lang="en-US" b="0" dirty="0"/>
              <a:t>The anterior cingulate cortex has long been involved in detecting </a:t>
            </a:r>
          </a:p>
          <a:p>
            <a:r>
              <a:rPr lang="en-US" b="0" dirty="0"/>
              <a:t>	when the world does not match internal expectations.</a:t>
            </a:r>
          </a:p>
          <a:p>
            <a:r>
              <a:rPr lang="en-US" b="0" dirty="0"/>
              <a:t>In many mammals, that means recognizing when a movement goes wrong or a reward fails to appear.</a:t>
            </a:r>
          </a:p>
          <a:p>
            <a:r>
              <a:rPr lang="en-US" b="0" dirty="0"/>
              <a:t>What changes in primates is the domain of prediction: </a:t>
            </a:r>
          </a:p>
          <a:p>
            <a:r>
              <a:rPr lang="en-US" b="0" dirty="0"/>
              <a:t>	the ACC now tracks </a:t>
            </a:r>
            <a:r>
              <a:rPr lang="en-US" b="0" i="1" dirty="0"/>
              <a:t>social</a:t>
            </a:r>
            <a:r>
              <a:rPr lang="en-US" b="0" dirty="0"/>
              <a:t> mismatches </a:t>
            </a:r>
          </a:p>
          <a:p>
            <a:r>
              <a:rPr lang="en-US" b="0" dirty="0"/>
              <a:t>	— when alliances falter, norms are violated, or rank dynamics shift unexpectedly.</a:t>
            </a:r>
          </a:p>
          <a:p>
            <a:endParaRPr lang="en-US" b="0" dirty="0"/>
          </a:p>
          <a:p>
            <a:r>
              <a:rPr lang="en-US" b="0" dirty="0"/>
              <a:t>Rather than merely signaling “this outcome was worse than expected,” </a:t>
            </a:r>
          </a:p>
          <a:p>
            <a:r>
              <a:rPr lang="en-US" b="0" dirty="0"/>
              <a:t>	primate ACC flags situations where the social world is deviating </a:t>
            </a:r>
          </a:p>
          <a:p>
            <a:r>
              <a:rPr lang="en-US" b="0" dirty="0"/>
              <a:t>	from an internal model of how others should behave.</a:t>
            </a:r>
          </a:p>
          <a:p>
            <a:r>
              <a:rPr lang="en-US" b="0" dirty="0"/>
              <a:t>This includes moments when a grooming partner does not reciprocate, </a:t>
            </a:r>
          </a:p>
          <a:p>
            <a:r>
              <a:rPr lang="en-US" b="0" dirty="0"/>
              <a:t>	a coalition member hesitates, or a higher-ranking individual behaves unpredictably.</a:t>
            </a:r>
          </a:p>
          <a:p>
            <a:r>
              <a:rPr lang="en-US" b="0" dirty="0"/>
              <a:t>The signal is not just about immediate cost; it reflects concern for future cooperation, trust, and reputation.</a:t>
            </a:r>
          </a:p>
          <a:p>
            <a:endParaRPr lang="en-US" b="0" dirty="0"/>
          </a:p>
          <a:p>
            <a:r>
              <a:rPr lang="en-US" b="0" dirty="0" err="1"/>
              <a:t>Neurally</a:t>
            </a:r>
            <a:r>
              <a:rPr lang="en-US" b="0" dirty="0"/>
              <a:t>, the ACC sits where emotion, valuation, and executive control intersect.</a:t>
            </a:r>
          </a:p>
          <a:p>
            <a:r>
              <a:rPr lang="en-US" b="0" dirty="0"/>
              <a:t>It receives inputs from amygdala, basal ganglia, OFC/VMPFC, hippocampus, and sensory systems,</a:t>
            </a:r>
          </a:p>
          <a:p>
            <a:r>
              <a:rPr lang="en-US" b="0" dirty="0"/>
              <a:t>	 and sends outputs to frontal and motor areas, </a:t>
            </a:r>
          </a:p>
          <a:p>
            <a:r>
              <a:rPr lang="en-US" b="0" dirty="0"/>
              <a:t>	allowing rapid adjustment when social reality shifts.</a:t>
            </a:r>
          </a:p>
          <a:p>
            <a:r>
              <a:rPr lang="en-US" b="0" dirty="0"/>
              <a:t>Compared to many other mammals, </a:t>
            </a:r>
          </a:p>
          <a:p>
            <a:r>
              <a:rPr lang="en-US" b="0" dirty="0"/>
              <a:t>	primates show expanded ACC territories and stronger prefrontal connections, </a:t>
            </a:r>
          </a:p>
          <a:p>
            <a:r>
              <a:rPr lang="en-US" b="0" dirty="0"/>
              <a:t>	reflecting the need to revise internal social models — not just motor plans — in real time.</a:t>
            </a:r>
          </a:p>
          <a:p>
            <a:endParaRPr lang="en-US" b="0" dirty="0"/>
          </a:p>
          <a:p>
            <a:r>
              <a:rPr lang="en-US" b="0" dirty="0"/>
              <a:t>Consider a macaque preparing to join an ally in a confrontation, </a:t>
            </a:r>
          </a:p>
          <a:p>
            <a:r>
              <a:rPr lang="en-US" b="0" dirty="0"/>
              <a:t>	only to notice that a crucial partner has not arrived.</a:t>
            </a:r>
          </a:p>
          <a:p>
            <a:r>
              <a:rPr lang="en-US" b="0" dirty="0"/>
              <a:t>The ACC flags the inconsistency, weighs potential risk, and helps shift from aggression to caution.</a:t>
            </a:r>
          </a:p>
          <a:p>
            <a:r>
              <a:rPr lang="en-US" b="0" dirty="0"/>
              <a:t>This is not simply trial-and-error learning; it is strategic recalibration </a:t>
            </a:r>
          </a:p>
          <a:p>
            <a:r>
              <a:rPr lang="en-US" b="0" dirty="0"/>
              <a:t>	based on the recognition that the social future has changed.</a:t>
            </a:r>
          </a:p>
        </p:txBody>
      </p:sp>
      <p:sp>
        <p:nvSpPr>
          <p:cNvPr id="4" name="Slide Number Placeholder 3">
            <a:extLst>
              <a:ext uri="{FF2B5EF4-FFF2-40B4-BE49-F238E27FC236}">
                <a16:creationId xmlns:a16="http://schemas.microsoft.com/office/drawing/2014/main" id="{3F57DEE9-547E-C85B-02C2-BF222C4C482B}"/>
              </a:ext>
            </a:extLst>
          </p:cNvPr>
          <p:cNvSpPr>
            <a:spLocks noGrp="1"/>
          </p:cNvSpPr>
          <p:nvPr>
            <p:ph type="sldNum" sz="quarter" idx="5"/>
          </p:nvPr>
        </p:nvSpPr>
        <p:spPr/>
        <p:txBody>
          <a:bodyPr/>
          <a:lstStyle/>
          <a:p>
            <a:fld id="{B0C32C59-1409-2640-866F-4A1083575A35}" type="slidenum">
              <a:rPr lang="en-US" smtClean="0"/>
              <a:t>11</a:t>
            </a:fld>
            <a:endParaRPr lang="en-US"/>
          </a:p>
        </p:txBody>
      </p:sp>
    </p:spTree>
    <p:extLst>
      <p:ext uri="{BB962C8B-B14F-4D97-AF65-F5344CB8AC3E}">
        <p14:creationId xmlns:p14="http://schemas.microsoft.com/office/powerpoint/2010/main" val="172192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8CC45A-F178-BE0A-8802-9C8D59606C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663C68-B617-9936-45CA-65842BA850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22F900-BA47-7F5A-1386-1B8FF641F900}"/>
              </a:ext>
            </a:extLst>
          </p:cNvPr>
          <p:cNvSpPr>
            <a:spLocks noGrp="1"/>
          </p:cNvSpPr>
          <p:nvPr>
            <p:ph type="body" idx="1"/>
          </p:nvPr>
        </p:nvSpPr>
        <p:spPr/>
        <p:txBody>
          <a:bodyPr/>
          <a:lstStyle/>
          <a:p>
            <a:r>
              <a:rPr lang="en-US" dirty="0"/>
              <a:t>At the very front of the primate prefrontal cortex lies </a:t>
            </a:r>
            <a:r>
              <a:rPr lang="en-US" b="1" dirty="0"/>
              <a:t>frontopolar cortex (BA10)</a:t>
            </a:r>
            <a:r>
              <a:rPr lang="en-US" dirty="0"/>
              <a:t> </a:t>
            </a:r>
          </a:p>
          <a:p>
            <a:r>
              <a:rPr lang="en-US" dirty="0"/>
              <a:t>	— one of the most expanded regions in humans and greatly enlarged in apes </a:t>
            </a:r>
          </a:p>
          <a:p>
            <a:r>
              <a:rPr lang="en-US" dirty="0"/>
              <a:t>	compared to other mammals.</a:t>
            </a:r>
          </a:p>
          <a:p>
            <a:r>
              <a:rPr lang="en-US" dirty="0"/>
              <a:t>This region supports the ability to </a:t>
            </a:r>
            <a:r>
              <a:rPr lang="en-US" b="1" dirty="0"/>
              <a:t>hold multiple potential goals in mind</a:t>
            </a:r>
            <a:r>
              <a:rPr lang="en-US" dirty="0"/>
              <a:t>, </a:t>
            </a:r>
          </a:p>
          <a:p>
            <a:r>
              <a:rPr lang="en-US" dirty="0"/>
              <a:t>	evaluate them over long time horizons, and switch between them as contexts change.</a:t>
            </a:r>
          </a:p>
          <a:p>
            <a:r>
              <a:rPr lang="en-US" dirty="0"/>
              <a:t>It gives primates a capacity for </a:t>
            </a:r>
            <a:r>
              <a:rPr lang="en-US" b="1" dirty="0"/>
              <a:t>strategic depth</a:t>
            </a:r>
            <a:r>
              <a:rPr lang="en-US" dirty="0"/>
              <a:t> — pursuing one objective while keeping others in reserve.</a:t>
            </a:r>
          </a:p>
          <a:p>
            <a:endParaRPr lang="en-US" dirty="0"/>
          </a:p>
          <a:p>
            <a:r>
              <a:rPr lang="en-US" dirty="0"/>
              <a:t>BA10 helps manage </a:t>
            </a:r>
            <a:r>
              <a:rPr lang="en-US" b="1" dirty="0"/>
              <a:t>nested goals</a:t>
            </a:r>
            <a:r>
              <a:rPr lang="en-US" dirty="0"/>
              <a:t>: goals that are embedded inside other goals.</a:t>
            </a:r>
          </a:p>
          <a:p>
            <a:r>
              <a:rPr lang="en-US" dirty="0"/>
              <a:t>For instance, a chimpanzee may groom a lower-ranking individual today not for immediate benefit, </a:t>
            </a:r>
          </a:p>
          <a:p>
            <a:r>
              <a:rPr lang="en-US" dirty="0"/>
              <a:t>	but to strengthen a chain of alliances that may later secure food access or support in conflict.</a:t>
            </a:r>
          </a:p>
          <a:p>
            <a:r>
              <a:rPr lang="en-US" dirty="0"/>
              <a:t>This requires holding an </a:t>
            </a:r>
            <a:r>
              <a:rPr lang="en-US" b="1" dirty="0"/>
              <a:t>extended hierarchy of plans</a:t>
            </a:r>
            <a:r>
              <a:rPr lang="en-US" dirty="0"/>
              <a:t>, rather than a single linear objective.</a:t>
            </a:r>
          </a:p>
          <a:p>
            <a:endParaRPr lang="en-US" dirty="0"/>
          </a:p>
          <a:p>
            <a:r>
              <a:rPr lang="en-US" sz="1200" kern="1200" dirty="0" err="1">
                <a:solidFill>
                  <a:schemeClr val="tx1"/>
                </a:solidFill>
                <a:effectLst/>
                <a:latin typeface="+mn-lt"/>
                <a:ea typeface="+mn-ea"/>
                <a:cs typeface="+mn-cs"/>
              </a:rPr>
              <a:t>Neurally</a:t>
            </a:r>
            <a:r>
              <a:rPr lang="en-US" sz="1200" kern="1200" dirty="0">
                <a:solidFill>
                  <a:schemeClr val="tx1"/>
                </a:solidFill>
                <a:effectLst/>
                <a:latin typeface="+mn-lt"/>
                <a:ea typeface="+mn-ea"/>
                <a:cs typeface="+mn-cs"/>
              </a:rPr>
              <a:t>, BA10 in primates contains </a:t>
            </a:r>
            <a:r>
              <a:rPr lang="en-US" sz="1200" b="1" kern="1200" dirty="0">
                <a:solidFill>
                  <a:schemeClr val="tx1"/>
                </a:solidFill>
                <a:effectLst/>
                <a:latin typeface="+mn-lt"/>
                <a:ea typeface="+mn-ea"/>
                <a:cs typeface="+mn-cs"/>
              </a:rPr>
              <a:t>unusually complex neurons with more branches and connections</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allowing signals to be held and compared across time.</a:t>
            </a:r>
          </a:p>
          <a:p>
            <a:r>
              <a:rPr lang="en-US" sz="1200" kern="1200" dirty="0">
                <a:solidFill>
                  <a:schemeClr val="tx1"/>
                </a:solidFill>
                <a:effectLst/>
                <a:latin typeface="+mn-lt"/>
                <a:ea typeface="+mn-ea"/>
                <a:cs typeface="+mn-cs"/>
              </a:rPr>
              <a:t>It also has </a:t>
            </a:r>
            <a:r>
              <a:rPr lang="en-US" sz="1200" b="1" kern="1200" dirty="0">
                <a:solidFill>
                  <a:schemeClr val="tx1"/>
                </a:solidFill>
                <a:effectLst/>
                <a:latin typeface="+mn-lt"/>
                <a:ea typeface="+mn-ea"/>
                <a:cs typeface="+mn-cs"/>
              </a:rPr>
              <a:t>especially rich communication loops</a:t>
            </a:r>
            <a:r>
              <a:rPr lang="en-US" sz="1200" kern="1200" dirty="0">
                <a:solidFill>
                  <a:schemeClr val="tx1"/>
                </a:solidFill>
                <a:effectLst/>
                <a:latin typeface="+mn-lt"/>
                <a:ea typeface="+mn-ea"/>
                <a:cs typeface="+mn-cs"/>
              </a:rPr>
              <a:t> with other prefrontal areas and temporal cortex,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supporting the ability to juggle multiple ideas and return to them later.</a:t>
            </a:r>
            <a:endParaRPr lang="en-US" dirty="0"/>
          </a:p>
          <a:p>
            <a:r>
              <a:rPr lang="en-US" dirty="0"/>
              <a:t>It is especially tied to </a:t>
            </a:r>
            <a:r>
              <a:rPr lang="en-US" b="1" dirty="0"/>
              <a:t>branching cognition</a:t>
            </a:r>
            <a:r>
              <a:rPr lang="en-US" dirty="0"/>
              <a:t> </a:t>
            </a:r>
          </a:p>
          <a:p>
            <a:r>
              <a:rPr lang="en-US" dirty="0"/>
              <a:t>	— the ability to suspend one task without abandoning it, explore an alternative, and then return.</a:t>
            </a:r>
          </a:p>
          <a:p>
            <a:r>
              <a:rPr lang="en-US" dirty="0"/>
              <a:t>Compared to non-primates, this territory is disproportionately enlarged, </a:t>
            </a:r>
          </a:p>
          <a:p>
            <a:r>
              <a:rPr lang="en-US" dirty="0"/>
              <a:t>	suggesting that primate social life selected for </a:t>
            </a:r>
            <a:r>
              <a:rPr lang="en-US" b="1" dirty="0"/>
              <a:t>planning beyond the current moment</a:t>
            </a:r>
            <a:r>
              <a:rPr lang="en-US" dirty="0"/>
              <a:t>.</a:t>
            </a:r>
          </a:p>
          <a:p>
            <a:endParaRPr lang="en-US" dirty="0"/>
          </a:p>
          <a:p>
            <a:r>
              <a:rPr lang="en-US" dirty="0"/>
              <a:t>This system supports the ability to </a:t>
            </a:r>
            <a:r>
              <a:rPr lang="en-US" b="1" dirty="0"/>
              <a:t>pause an action plan, </a:t>
            </a:r>
          </a:p>
          <a:p>
            <a:r>
              <a:rPr lang="en-US" b="1" dirty="0"/>
              <a:t>	simulate outcomes, and resume if they remain favorable</a:t>
            </a:r>
            <a:r>
              <a:rPr lang="en-US" dirty="0"/>
              <a:t>.</a:t>
            </a:r>
          </a:p>
          <a:p>
            <a:r>
              <a:rPr lang="en-US" dirty="0"/>
              <a:t>It also underlies the capacity to hedge strategies </a:t>
            </a:r>
          </a:p>
          <a:p>
            <a:r>
              <a:rPr lang="en-US" dirty="0"/>
              <a:t>	— to court a potential ally while maintaining relations with another, </a:t>
            </a:r>
          </a:p>
          <a:p>
            <a:r>
              <a:rPr lang="en-US" dirty="0"/>
              <a:t>	or to wait for a better opportunity rather than acting immediately.</a:t>
            </a:r>
          </a:p>
          <a:p>
            <a:r>
              <a:rPr lang="en-US" dirty="0"/>
              <a:t>With BA10, primates can hold </a:t>
            </a:r>
            <a:r>
              <a:rPr lang="en-US" b="1" dirty="0"/>
              <a:t>alternative futures</a:t>
            </a:r>
            <a:r>
              <a:rPr lang="en-US" dirty="0"/>
              <a:t> in active consideration, </a:t>
            </a:r>
          </a:p>
          <a:p>
            <a:r>
              <a:rPr lang="en-US" dirty="0"/>
              <a:t>	a cognitive leap that made long-term coalition politics and deferred social investment possible.</a:t>
            </a:r>
          </a:p>
          <a:p>
            <a:r>
              <a:rPr lang="en-US" dirty="0"/>
              <a:t>Next, we shift from prefrontal specialization to the </a:t>
            </a:r>
            <a:r>
              <a:rPr lang="en-US" b="1" dirty="0"/>
              <a:t>other cortical and subcortical systems </a:t>
            </a:r>
          </a:p>
          <a:p>
            <a:r>
              <a:rPr lang="en-US" b="1" dirty="0"/>
              <a:t>	that collaborate with it</a:t>
            </a:r>
            <a:r>
              <a:rPr lang="en-US" dirty="0"/>
              <a:t> in social cognition.</a:t>
            </a:r>
          </a:p>
        </p:txBody>
      </p:sp>
      <p:sp>
        <p:nvSpPr>
          <p:cNvPr id="4" name="Slide Number Placeholder 3">
            <a:extLst>
              <a:ext uri="{FF2B5EF4-FFF2-40B4-BE49-F238E27FC236}">
                <a16:creationId xmlns:a16="http://schemas.microsoft.com/office/drawing/2014/main" id="{AE5BE911-1097-5028-4107-7F250E5D9992}"/>
              </a:ext>
            </a:extLst>
          </p:cNvPr>
          <p:cNvSpPr>
            <a:spLocks noGrp="1"/>
          </p:cNvSpPr>
          <p:nvPr>
            <p:ph type="sldNum" sz="quarter" idx="5"/>
          </p:nvPr>
        </p:nvSpPr>
        <p:spPr/>
        <p:txBody>
          <a:bodyPr/>
          <a:lstStyle/>
          <a:p>
            <a:fld id="{B0C32C59-1409-2640-866F-4A1083575A35}" type="slidenum">
              <a:rPr lang="en-US" smtClean="0"/>
              <a:t>12</a:t>
            </a:fld>
            <a:endParaRPr lang="en-US"/>
          </a:p>
        </p:txBody>
      </p:sp>
    </p:spTree>
    <p:extLst>
      <p:ext uri="{BB962C8B-B14F-4D97-AF65-F5344CB8AC3E}">
        <p14:creationId xmlns:p14="http://schemas.microsoft.com/office/powerpoint/2010/main" val="21507966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51A1DC-7826-C899-721F-C3615C206B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BCDC59-EBD3-EF77-2FAF-11D0CFF50A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83B253-CF71-99AF-CB98-EAE33FC48B82}"/>
              </a:ext>
            </a:extLst>
          </p:cNvPr>
          <p:cNvSpPr>
            <a:spLocks noGrp="1"/>
          </p:cNvSpPr>
          <p:nvPr>
            <p:ph type="body" idx="1"/>
          </p:nvPr>
        </p:nvSpPr>
        <p:spPr/>
        <p:txBody>
          <a:bodyPr/>
          <a:lstStyle/>
          <a:p>
            <a:r>
              <a:rPr lang="en-US" dirty="0"/>
              <a:t>Up to now, we’ve focused on prefrontal circuits that support planning and control.</a:t>
            </a:r>
          </a:p>
          <a:p>
            <a:r>
              <a:rPr lang="en-US" dirty="0"/>
              <a:t>But strategic social cognition also depends on </a:t>
            </a:r>
          </a:p>
          <a:p>
            <a:r>
              <a:rPr lang="en-US" dirty="0"/>
              <a:t>	accurately perceiving other individuals in the first place.</a:t>
            </a:r>
          </a:p>
          <a:p>
            <a:r>
              <a:rPr lang="en-US" dirty="0"/>
              <a:t>For that, primates rely heavily on the temporal cortex, </a:t>
            </a:r>
          </a:p>
          <a:p>
            <a:r>
              <a:rPr lang="en-US" dirty="0"/>
              <a:t>	especially the superior temporal sulcus, or STS.</a:t>
            </a:r>
          </a:p>
          <a:p>
            <a:endParaRPr lang="en-US" dirty="0"/>
          </a:p>
          <a:p>
            <a:r>
              <a:rPr lang="en-US" dirty="0"/>
              <a:t>The STS helps identify who is present and what they are doing </a:t>
            </a:r>
          </a:p>
          <a:p>
            <a:r>
              <a:rPr lang="en-US" dirty="0"/>
              <a:t>	— reading faces, gaze direction, body posture, and vocalizations.</a:t>
            </a:r>
          </a:p>
          <a:p>
            <a:r>
              <a:rPr lang="en-US" dirty="0"/>
              <a:t>It allows primates to distinguish threat from play, interest from indifference, </a:t>
            </a:r>
          </a:p>
          <a:p>
            <a:r>
              <a:rPr lang="en-US" dirty="0"/>
              <a:t>	and cooperation from competition.</a:t>
            </a:r>
          </a:p>
          <a:p>
            <a:r>
              <a:rPr lang="en-US" dirty="0"/>
              <a:t>In complex social groups, subtle cues carry meaning, </a:t>
            </a:r>
          </a:p>
          <a:p>
            <a:r>
              <a:rPr lang="en-US" dirty="0"/>
              <a:t>	and STS extracts those signals quickly and with high sensitivity.</a:t>
            </a:r>
          </a:p>
          <a:p>
            <a:endParaRPr lang="en-US" dirty="0"/>
          </a:p>
          <a:p>
            <a:r>
              <a:rPr lang="en-US" dirty="0"/>
              <a:t>In primates, this region became specialized for detecting biologically relevant motion and facial cues, </a:t>
            </a:r>
          </a:p>
          <a:p>
            <a:r>
              <a:rPr lang="en-US" dirty="0"/>
              <a:t>	and it connects richly to prefrontal circuits.</a:t>
            </a:r>
          </a:p>
          <a:p>
            <a:r>
              <a:rPr lang="en-US" dirty="0"/>
              <a:t>That means perceptual information can influence strategy in real time </a:t>
            </a:r>
          </a:p>
          <a:p>
            <a:r>
              <a:rPr lang="en-US" dirty="0"/>
              <a:t>	— a quick glance toward food, a brief hesitation before approaching, </a:t>
            </a:r>
          </a:p>
          <a:p>
            <a:r>
              <a:rPr lang="en-US" dirty="0"/>
              <a:t>	or a subtle shift in posture can all change the expected future.</a:t>
            </a:r>
          </a:p>
          <a:p>
            <a:r>
              <a:rPr lang="en-US" dirty="0"/>
              <a:t>Rather than merely seeing shapes and sounds, primates perceive </a:t>
            </a:r>
            <a:r>
              <a:rPr lang="en-US" b="1" dirty="0"/>
              <a:t>agents with intentions in motion</a:t>
            </a:r>
            <a:r>
              <a:rPr lang="en-US" dirty="0"/>
              <a:t>.</a:t>
            </a:r>
          </a:p>
          <a:p>
            <a:endParaRPr lang="en-US" dirty="0"/>
          </a:p>
          <a:p>
            <a:r>
              <a:rPr lang="en-US" dirty="0"/>
              <a:t>Finally, the STS supports long-term social memory as well, </a:t>
            </a:r>
          </a:p>
          <a:p>
            <a:r>
              <a:rPr lang="en-US" dirty="0"/>
              <a:t>	helping individuals recognize familiar faces or calls and recall prior interactions.</a:t>
            </a:r>
          </a:p>
          <a:p>
            <a:r>
              <a:rPr lang="en-US" dirty="0"/>
              <a:t>It serves as a perceptual gateway into social cognition </a:t>
            </a:r>
          </a:p>
          <a:p>
            <a:r>
              <a:rPr lang="en-US" dirty="0"/>
              <a:t>	— where sensation becomes information about </a:t>
            </a:r>
            <a:r>
              <a:rPr lang="en-US" b="1" dirty="0"/>
              <a:t>who others are and what they might do next</a:t>
            </a:r>
            <a:r>
              <a:rPr lang="en-US" dirty="0"/>
              <a:t>.</a:t>
            </a:r>
          </a:p>
          <a:p>
            <a:endParaRPr lang="en-US" dirty="0"/>
          </a:p>
          <a:p>
            <a:r>
              <a:rPr lang="en-US" dirty="0"/>
              <a:t>Importantly, although STS circuitry expanded in a world where reading others mattered for survival, </a:t>
            </a:r>
          </a:p>
          <a:p>
            <a:r>
              <a:rPr lang="en-US" dirty="0"/>
              <a:t>	it is not “for” social cognition in a narrow sense.</a:t>
            </a:r>
          </a:p>
          <a:p>
            <a:r>
              <a:rPr lang="en-US" dirty="0"/>
              <a:t>The same architecture that evolved to process faces later supported other complex, learned categories </a:t>
            </a:r>
          </a:p>
          <a:p>
            <a:r>
              <a:rPr lang="en-US" dirty="0"/>
              <a:t>	— for example, in many humans the most forward part of the STS region </a:t>
            </a:r>
          </a:p>
          <a:p>
            <a:r>
              <a:rPr lang="en-US" dirty="0"/>
              <a:t>	recognizes written words on one side of the brain, </a:t>
            </a:r>
          </a:p>
          <a:p>
            <a:r>
              <a:rPr lang="en-US" dirty="0"/>
              <a:t>	even though reading is far too recent to have shaped brain evolution.</a:t>
            </a:r>
          </a:p>
          <a:p>
            <a:endParaRPr lang="en-US" dirty="0"/>
          </a:p>
          <a:p>
            <a:r>
              <a:rPr lang="en-US" dirty="0"/>
              <a:t>This illustrates a key theme in cognitive evolution.</a:t>
            </a:r>
          </a:p>
          <a:p>
            <a:r>
              <a:rPr lang="en-US" dirty="0"/>
              <a:t>Circuits may originally have evolved for based on one adaptive constraint, like tracking social partners. </a:t>
            </a:r>
          </a:p>
          <a:p>
            <a:r>
              <a:rPr lang="en-US" dirty="0"/>
              <a:t>But once they exist, their newer computational capacities can be used for other purposes, </a:t>
            </a:r>
          </a:p>
          <a:p>
            <a:r>
              <a:rPr lang="en-US" dirty="0"/>
              <a:t>	even becoming </a:t>
            </a:r>
            <a:r>
              <a:rPr lang="en-US" b="1" dirty="0"/>
              <a:t>general-purpose pattern interpreters</a:t>
            </a:r>
            <a:r>
              <a:rPr lang="en-US" dirty="0"/>
              <a:t>,</a:t>
            </a:r>
          </a:p>
          <a:p>
            <a:r>
              <a:rPr lang="en-US" dirty="0"/>
              <a:t>	repurposed whenever culture created new symbolic demands.</a:t>
            </a:r>
          </a:p>
          <a:p>
            <a:endParaRPr lang="en-US" dirty="0"/>
          </a:p>
        </p:txBody>
      </p:sp>
      <p:sp>
        <p:nvSpPr>
          <p:cNvPr id="4" name="Slide Number Placeholder 3">
            <a:extLst>
              <a:ext uri="{FF2B5EF4-FFF2-40B4-BE49-F238E27FC236}">
                <a16:creationId xmlns:a16="http://schemas.microsoft.com/office/drawing/2014/main" id="{226F2F9C-29B0-15C0-4BC8-378913C436A9}"/>
              </a:ext>
            </a:extLst>
          </p:cNvPr>
          <p:cNvSpPr>
            <a:spLocks noGrp="1"/>
          </p:cNvSpPr>
          <p:nvPr>
            <p:ph type="sldNum" sz="quarter" idx="5"/>
          </p:nvPr>
        </p:nvSpPr>
        <p:spPr/>
        <p:txBody>
          <a:bodyPr/>
          <a:lstStyle/>
          <a:p>
            <a:fld id="{B0C32C59-1409-2640-866F-4A1083575A35}" type="slidenum">
              <a:rPr lang="en-US" smtClean="0"/>
              <a:t>13</a:t>
            </a:fld>
            <a:endParaRPr lang="en-US"/>
          </a:p>
        </p:txBody>
      </p:sp>
    </p:spTree>
    <p:extLst>
      <p:ext uri="{BB962C8B-B14F-4D97-AF65-F5344CB8AC3E}">
        <p14:creationId xmlns:p14="http://schemas.microsoft.com/office/powerpoint/2010/main" val="38613635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7BC18-4DC7-95D9-EF55-94CC0865DA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AAC760-B6C7-0605-E778-87D9E0AD11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350F2C-7E52-192A-C5E7-012240711125}"/>
              </a:ext>
            </a:extLst>
          </p:cNvPr>
          <p:cNvSpPr>
            <a:spLocks noGrp="1"/>
          </p:cNvSpPr>
          <p:nvPr>
            <p:ph type="body" idx="1"/>
          </p:nvPr>
        </p:nvSpPr>
        <p:spPr/>
        <p:txBody>
          <a:bodyPr/>
          <a:lstStyle/>
          <a:p>
            <a:r>
              <a:rPr lang="en-US" b="0" dirty="0"/>
              <a:t>By now we’re very familiar with the hippocampus </a:t>
            </a:r>
          </a:p>
          <a:p>
            <a:r>
              <a:rPr lang="en-US" b="0" dirty="0"/>
              <a:t>	as the system that builds episodic memories and maps spaces</a:t>
            </a:r>
          </a:p>
          <a:p>
            <a:r>
              <a:rPr lang="en-US" b="0" dirty="0"/>
              <a:t>We’ve seen it in navigation, in reconstructive remembering, and in generative prediction.</a:t>
            </a:r>
          </a:p>
          <a:p>
            <a:r>
              <a:rPr lang="en-US" b="0" dirty="0"/>
              <a:t>So here we aren’t introducing a new mechanism, </a:t>
            </a:r>
          </a:p>
          <a:p>
            <a:r>
              <a:rPr lang="en-US" b="0" dirty="0"/>
              <a:t>	but highlighting how primates repurpose this machinery for the demands of complex social life.</a:t>
            </a:r>
          </a:p>
          <a:p>
            <a:endParaRPr lang="en-US" b="0" dirty="0"/>
          </a:p>
          <a:p>
            <a:r>
              <a:rPr lang="en-US" b="0" dirty="0"/>
              <a:t>In primates, the hippocampus does not just track </a:t>
            </a:r>
            <a:r>
              <a:rPr lang="en-US" b="0" i="1" dirty="0"/>
              <a:t>where food was</a:t>
            </a:r>
            <a:r>
              <a:rPr lang="en-US" b="0" dirty="0"/>
              <a:t> or </a:t>
            </a:r>
            <a:r>
              <a:rPr lang="en-US" b="0" i="1" dirty="0"/>
              <a:t>where a shelter is</a:t>
            </a:r>
            <a:r>
              <a:rPr lang="en-US" b="0" dirty="0"/>
              <a:t>.</a:t>
            </a:r>
          </a:p>
          <a:p>
            <a:r>
              <a:rPr lang="en-US" b="0" dirty="0"/>
              <a:t>It also tracks who was where, who was with whom, and what happened in that interaction.</a:t>
            </a:r>
          </a:p>
          <a:p>
            <a:r>
              <a:rPr lang="en-US" b="0" dirty="0"/>
              <a:t>It binds people + place + time + context — not just events in the world, but events in the social world.</a:t>
            </a:r>
          </a:p>
          <a:p>
            <a:endParaRPr lang="en-US" b="0" dirty="0"/>
          </a:p>
          <a:p>
            <a:r>
              <a:rPr lang="en-US" b="0" dirty="0"/>
              <a:t>What’s distinctive in primates is not that the hippocampus stores memories, but which memories matter:</a:t>
            </a:r>
          </a:p>
          <a:p>
            <a:pPr marL="171450" indent="-171450">
              <a:buFont typeface="Arial" panose="020B0604020202020204" pitchFamily="34" charset="0"/>
              <a:buChar char="•"/>
            </a:pPr>
            <a:r>
              <a:rPr lang="en-US" b="0" dirty="0"/>
              <a:t>who supported you in a fight last month</a:t>
            </a:r>
          </a:p>
          <a:p>
            <a:pPr marL="171450" indent="-171450">
              <a:buFont typeface="Arial" panose="020B0604020202020204" pitchFamily="34" charset="0"/>
              <a:buChar char="•"/>
            </a:pPr>
            <a:r>
              <a:rPr lang="en-US" b="0" dirty="0"/>
              <a:t>who has groomed but never reciprocated</a:t>
            </a:r>
          </a:p>
          <a:p>
            <a:pPr marL="171450" indent="-171450">
              <a:buFont typeface="Arial" panose="020B0604020202020204" pitchFamily="34" charset="0"/>
              <a:buChar char="•"/>
            </a:pPr>
            <a:r>
              <a:rPr lang="en-US" b="0" dirty="0"/>
              <a:t>who rises in rank after a coalition shift</a:t>
            </a:r>
          </a:p>
          <a:p>
            <a:pPr marL="171450" indent="-171450">
              <a:buFont typeface="Arial" panose="020B0604020202020204" pitchFamily="34" charset="0"/>
              <a:buChar char="•"/>
            </a:pPr>
            <a:r>
              <a:rPr lang="en-US" b="0" dirty="0"/>
              <a:t>whose territory overlaps but remains peaceful versus threatening</a:t>
            </a:r>
          </a:p>
          <a:p>
            <a:endParaRPr lang="en-US" b="0" dirty="0"/>
          </a:p>
          <a:p>
            <a:r>
              <a:rPr lang="en-US" b="0" dirty="0"/>
              <a:t>This turns the hippocampus into a relational archive </a:t>
            </a:r>
          </a:p>
          <a:p>
            <a:r>
              <a:rPr lang="en-US" b="0" dirty="0"/>
              <a:t>	— a storehouse of cooperation episodes, betrayals, reconciliations, courtships, and coalitions.</a:t>
            </a:r>
          </a:p>
          <a:p>
            <a:endParaRPr lang="en-US" b="0" dirty="0"/>
          </a:p>
          <a:p>
            <a:r>
              <a:rPr lang="en-US" b="0" dirty="0" err="1"/>
              <a:t>Neurally</a:t>
            </a:r>
            <a:r>
              <a:rPr lang="en-US" b="0" dirty="0"/>
              <a:t>, primates show enhanced connectivity between hippocampus and prefrontal cortex, especially medial PFC.</a:t>
            </a:r>
          </a:p>
          <a:p>
            <a:r>
              <a:rPr lang="en-US" b="0" dirty="0"/>
              <a:t>That means episodes are not only stored — they’re evaluated, generalized, and used to simulate future interactions:</a:t>
            </a:r>
          </a:p>
          <a:p>
            <a:r>
              <a:rPr lang="en-US" b="0" i="1" dirty="0"/>
              <a:t>“If I groom her today, she’s likely to support me next week when tensions flare.”</a:t>
            </a:r>
            <a:br>
              <a:rPr lang="en-US" b="0" dirty="0"/>
            </a:br>
            <a:endParaRPr lang="en-US" b="0" dirty="0"/>
          </a:p>
          <a:p>
            <a:r>
              <a:rPr lang="en-US" b="0" dirty="0"/>
              <a:t>So the hippocampus here is not a map of places, but a map of social possibilities.</a:t>
            </a:r>
          </a:p>
          <a:p>
            <a:r>
              <a:rPr lang="en-US" b="0" dirty="0"/>
              <a:t>It provides the memory substrate for long-term alliances and reputation </a:t>
            </a:r>
          </a:p>
          <a:p>
            <a:r>
              <a:rPr lang="en-US" b="0" dirty="0"/>
              <a:t>	— key ingredients of primate social intelligence.</a:t>
            </a:r>
          </a:p>
        </p:txBody>
      </p:sp>
      <p:sp>
        <p:nvSpPr>
          <p:cNvPr id="4" name="Slide Number Placeholder 3">
            <a:extLst>
              <a:ext uri="{FF2B5EF4-FFF2-40B4-BE49-F238E27FC236}">
                <a16:creationId xmlns:a16="http://schemas.microsoft.com/office/drawing/2014/main" id="{D4CD7C10-1B09-E1FE-0AB3-6B202BFCFFF7}"/>
              </a:ext>
            </a:extLst>
          </p:cNvPr>
          <p:cNvSpPr>
            <a:spLocks noGrp="1"/>
          </p:cNvSpPr>
          <p:nvPr>
            <p:ph type="sldNum" sz="quarter" idx="5"/>
          </p:nvPr>
        </p:nvSpPr>
        <p:spPr/>
        <p:txBody>
          <a:bodyPr/>
          <a:lstStyle/>
          <a:p>
            <a:fld id="{B0C32C59-1409-2640-866F-4A1083575A35}" type="slidenum">
              <a:rPr lang="en-US" smtClean="0"/>
              <a:t>14</a:t>
            </a:fld>
            <a:endParaRPr lang="en-US"/>
          </a:p>
        </p:txBody>
      </p:sp>
    </p:spTree>
    <p:extLst>
      <p:ext uri="{BB962C8B-B14F-4D97-AF65-F5344CB8AC3E}">
        <p14:creationId xmlns:p14="http://schemas.microsoft.com/office/powerpoint/2010/main" val="3614530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C75FA-5BEE-BC9B-C409-1AF7F65C03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03FADB-E82B-C515-57A3-441AF969F2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BCC705-CFEE-EB30-E5C0-E6B206F41BE9}"/>
              </a:ext>
            </a:extLst>
          </p:cNvPr>
          <p:cNvSpPr>
            <a:spLocks noGrp="1"/>
          </p:cNvSpPr>
          <p:nvPr>
            <p:ph type="body" idx="1"/>
          </p:nvPr>
        </p:nvSpPr>
        <p:spPr/>
        <p:txBody>
          <a:bodyPr/>
          <a:lstStyle/>
          <a:p>
            <a:r>
              <a:rPr lang="en-US" b="0" dirty="0"/>
              <a:t>The striatum (basal ganglia) and amygdala are evolutionarily older structures </a:t>
            </a:r>
          </a:p>
          <a:p>
            <a:r>
              <a:rPr lang="en-US" b="0" dirty="0"/>
              <a:t>	involved in motivation, learning, and emotion.</a:t>
            </a:r>
          </a:p>
          <a:p>
            <a:r>
              <a:rPr lang="en-US" b="0" dirty="0"/>
              <a:t>But in primates, these circuits take on distinctively social functions: </a:t>
            </a:r>
          </a:p>
          <a:p>
            <a:r>
              <a:rPr lang="en-US" b="0" dirty="0"/>
              <a:t>	not just learning about food and threat, but learning about partners, rivals, allies, and status.</a:t>
            </a:r>
          </a:p>
          <a:p>
            <a:endParaRPr lang="en-US" b="0" dirty="0"/>
          </a:p>
          <a:p>
            <a:r>
              <a:rPr lang="en-US" b="0" dirty="0"/>
              <a:t>The striatum, which helps assign value to actions and outcomes, </a:t>
            </a:r>
          </a:p>
          <a:p>
            <a:r>
              <a:rPr lang="en-US" b="0" dirty="0"/>
              <a:t>	becomes tuned not only to physical rewards, but to social rewards and penalties </a:t>
            </a:r>
          </a:p>
          <a:p>
            <a:r>
              <a:rPr lang="en-US" b="0" dirty="0"/>
              <a:t>	— grooming, support, respect, exclusion, and status loss.</a:t>
            </a:r>
          </a:p>
          <a:p>
            <a:r>
              <a:rPr lang="en-US" b="0" dirty="0"/>
              <a:t>Neurons in primate striatum fire differently depending on who the individual is interacting with </a:t>
            </a:r>
          </a:p>
          <a:p>
            <a:r>
              <a:rPr lang="en-US" b="0" dirty="0"/>
              <a:t>	and whether the partner is dominant, cooperative, or previously generous.</a:t>
            </a:r>
          </a:p>
          <a:p>
            <a:endParaRPr lang="en-US" b="0" dirty="0"/>
          </a:p>
          <a:p>
            <a:r>
              <a:rPr lang="en-US" b="0" dirty="0"/>
              <a:t>The amygdala, often thought of in terms of fear processing, </a:t>
            </a:r>
          </a:p>
          <a:p>
            <a:r>
              <a:rPr lang="en-US" b="0" dirty="0"/>
              <a:t>	plays a broader role in tracking salience and relevance.</a:t>
            </a:r>
          </a:p>
          <a:p>
            <a:r>
              <a:rPr lang="en-US" b="0" dirty="0"/>
              <a:t>In primates, it encodes social threat, coalitional danger, and relationship importance.</a:t>
            </a:r>
          </a:p>
          <a:p>
            <a:r>
              <a:rPr lang="en-US" b="0" dirty="0"/>
              <a:t>Lesions here disrupt normal responses to rank and trustworthiness, </a:t>
            </a:r>
          </a:p>
          <a:p>
            <a:r>
              <a:rPr lang="en-US" b="0" dirty="0"/>
              <a:t>	leading animals to make inappropriate approaches or fail to recognize dominance cues.</a:t>
            </a:r>
          </a:p>
          <a:p>
            <a:endParaRPr lang="en-US" b="0" dirty="0"/>
          </a:p>
          <a:p>
            <a:r>
              <a:rPr lang="en-US" b="0" dirty="0"/>
              <a:t>What’s particularly notable in primates is dense connectivity </a:t>
            </a:r>
          </a:p>
          <a:p>
            <a:r>
              <a:rPr lang="en-US" b="0" dirty="0"/>
              <a:t>	between these subcortical circuits and prefrontal cortex.</a:t>
            </a:r>
          </a:p>
          <a:p>
            <a:r>
              <a:rPr lang="en-US" b="0" dirty="0"/>
              <a:t>That means value signals are contextualized, not reflexive.</a:t>
            </a:r>
          </a:p>
          <a:p>
            <a:r>
              <a:rPr lang="en-US" b="0" dirty="0"/>
              <a:t>It’s not simply “reward good,” but “reward from this partner, in this relationship, carries future significance.”</a:t>
            </a:r>
          </a:p>
          <a:p>
            <a:r>
              <a:rPr lang="en-US" b="0" dirty="0"/>
              <a:t>Emotion and reinforcement systems are therefore embedded </a:t>
            </a:r>
          </a:p>
          <a:p>
            <a:r>
              <a:rPr lang="en-US" b="0" dirty="0"/>
              <a:t>	within strategic social cognition, not operating on instinct alone.</a:t>
            </a:r>
          </a:p>
          <a:p>
            <a:endParaRPr lang="en-US" b="0" dirty="0"/>
          </a:p>
          <a:p>
            <a:r>
              <a:rPr lang="en-US" b="0" dirty="0"/>
              <a:t>Together, these systems provide the motivational infrastructure </a:t>
            </a:r>
          </a:p>
          <a:p>
            <a:r>
              <a:rPr lang="en-US" b="0" dirty="0"/>
              <a:t>	that makes hierarchy salient, loyalty rewarding, betrayal costly, and social investment worthwhile </a:t>
            </a:r>
          </a:p>
          <a:p>
            <a:r>
              <a:rPr lang="en-US" b="0" dirty="0"/>
              <a:t>	— a value landscape tuned to navigating primate societies.</a:t>
            </a:r>
          </a:p>
        </p:txBody>
      </p:sp>
      <p:sp>
        <p:nvSpPr>
          <p:cNvPr id="4" name="Slide Number Placeholder 3">
            <a:extLst>
              <a:ext uri="{FF2B5EF4-FFF2-40B4-BE49-F238E27FC236}">
                <a16:creationId xmlns:a16="http://schemas.microsoft.com/office/drawing/2014/main" id="{6D08DEF1-0370-B4F7-8739-45A7623E2925}"/>
              </a:ext>
            </a:extLst>
          </p:cNvPr>
          <p:cNvSpPr>
            <a:spLocks noGrp="1"/>
          </p:cNvSpPr>
          <p:nvPr>
            <p:ph type="sldNum" sz="quarter" idx="5"/>
          </p:nvPr>
        </p:nvSpPr>
        <p:spPr/>
        <p:txBody>
          <a:bodyPr/>
          <a:lstStyle/>
          <a:p>
            <a:fld id="{B0C32C59-1409-2640-866F-4A1083575A35}" type="slidenum">
              <a:rPr lang="en-US" smtClean="0"/>
              <a:t>15</a:t>
            </a:fld>
            <a:endParaRPr lang="en-US"/>
          </a:p>
        </p:txBody>
      </p:sp>
    </p:spTree>
    <p:extLst>
      <p:ext uri="{BB962C8B-B14F-4D97-AF65-F5344CB8AC3E}">
        <p14:creationId xmlns:p14="http://schemas.microsoft.com/office/powerpoint/2010/main" val="39994793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ADDAF-3749-0F5D-98CC-F3A064DD8D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C2EA17-3D57-A336-F7B2-F9028041A9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9A3A25-1351-1913-B3DC-A3338705E53E}"/>
              </a:ext>
            </a:extLst>
          </p:cNvPr>
          <p:cNvSpPr>
            <a:spLocks noGrp="1"/>
          </p:cNvSpPr>
          <p:nvPr>
            <p:ph type="body" idx="1"/>
          </p:nvPr>
        </p:nvSpPr>
        <p:spPr/>
        <p:txBody>
          <a:bodyPr/>
          <a:lstStyle/>
          <a:p>
            <a:r>
              <a:rPr lang="en-US" b="0" dirty="0"/>
              <a:t>Primates possess specialized circuits in premotor and parietal cortex </a:t>
            </a:r>
          </a:p>
          <a:p>
            <a:r>
              <a:rPr lang="en-US" b="0" dirty="0"/>
              <a:t>	that link action perception to action execution.</a:t>
            </a:r>
          </a:p>
          <a:p>
            <a:r>
              <a:rPr lang="en-US" b="0" dirty="0"/>
              <a:t>These areas fire not only when performing actions, </a:t>
            </a:r>
          </a:p>
          <a:p>
            <a:r>
              <a:rPr lang="en-US" b="0" dirty="0"/>
              <a:t>	but when observing others perform them </a:t>
            </a:r>
          </a:p>
          <a:p>
            <a:r>
              <a:rPr lang="en-US" b="0" dirty="0"/>
              <a:t>	— a substrate that supports imitation, emulation, and learning from skillful models.</a:t>
            </a:r>
          </a:p>
          <a:p>
            <a:endParaRPr lang="en-US" b="0" dirty="0"/>
          </a:p>
          <a:p>
            <a:r>
              <a:rPr lang="en-US" b="0" dirty="0"/>
              <a:t>Critically, this system is not a generic “copy anything you see” mechanism.</a:t>
            </a:r>
          </a:p>
          <a:p>
            <a:r>
              <a:rPr lang="en-US" b="0" dirty="0"/>
              <a:t>In primates, these circuits are tuned to goal-directed actions and object interactions.</a:t>
            </a:r>
          </a:p>
          <a:p>
            <a:r>
              <a:rPr lang="en-US" b="0" dirty="0"/>
              <a:t>They represent not only the movement, but the intended outcome </a:t>
            </a:r>
          </a:p>
          <a:p>
            <a:r>
              <a:rPr lang="en-US" b="0" dirty="0"/>
              <a:t>	— cracking a nut, retrieving a fruit, using a tool.</a:t>
            </a:r>
          </a:p>
          <a:p>
            <a:r>
              <a:rPr lang="en-US" b="0" dirty="0"/>
              <a:t>This is why primates often reproduce the </a:t>
            </a:r>
            <a:r>
              <a:rPr lang="en-US" b="0" i="1" dirty="0"/>
              <a:t>goal</a:t>
            </a:r>
            <a:r>
              <a:rPr lang="en-US" b="0" dirty="0"/>
              <a:t> rather than slavishly copying every motion.</a:t>
            </a:r>
          </a:p>
          <a:p>
            <a:endParaRPr lang="en-US" b="0" dirty="0"/>
          </a:p>
          <a:p>
            <a:r>
              <a:rPr lang="en-US" b="0" dirty="0"/>
              <a:t>Compared to rodents, where action circuits exist </a:t>
            </a:r>
          </a:p>
          <a:p>
            <a:r>
              <a:rPr lang="en-US" b="0" dirty="0"/>
              <a:t>	but are more tightly tied to direct experience and reinforcement.</a:t>
            </a:r>
          </a:p>
          <a:p>
            <a:r>
              <a:rPr lang="en-US" b="0" dirty="0"/>
              <a:t>Primates exhibit stronger coupling between visual input, motor planning, and memory.</a:t>
            </a:r>
          </a:p>
          <a:p>
            <a:r>
              <a:rPr lang="en-US" b="0" dirty="0"/>
              <a:t>Neurons in macaque premotor cortex, for example, respond when seeing a conspecific grasp a food object, and similar cells fire when the monkey performs the grasp itself — a shared representational format for acting and observing.</a:t>
            </a:r>
          </a:p>
          <a:p>
            <a:endParaRPr lang="en-US" b="0" dirty="0"/>
          </a:p>
          <a:p>
            <a:r>
              <a:rPr lang="en-US" b="0" dirty="0"/>
              <a:t>This architecture enables selective social learning: watching experts, inferring intention, and adopting behaviors based on context, status, and expected payoff.</a:t>
            </a:r>
          </a:p>
          <a:p>
            <a:r>
              <a:rPr lang="en-US" b="0" dirty="0"/>
              <a:t>It forms a biological bridge between perception, action, and prediction, supporting the kinds of imitation and cultural transmission that set the stage for later human social learning and symbolic communication.</a:t>
            </a:r>
          </a:p>
        </p:txBody>
      </p:sp>
      <p:sp>
        <p:nvSpPr>
          <p:cNvPr id="4" name="Slide Number Placeholder 3">
            <a:extLst>
              <a:ext uri="{FF2B5EF4-FFF2-40B4-BE49-F238E27FC236}">
                <a16:creationId xmlns:a16="http://schemas.microsoft.com/office/drawing/2014/main" id="{093448C4-1AB6-F00A-99E6-D070E1CA4D9F}"/>
              </a:ext>
            </a:extLst>
          </p:cNvPr>
          <p:cNvSpPr>
            <a:spLocks noGrp="1"/>
          </p:cNvSpPr>
          <p:nvPr>
            <p:ph type="sldNum" sz="quarter" idx="5"/>
          </p:nvPr>
        </p:nvSpPr>
        <p:spPr/>
        <p:txBody>
          <a:bodyPr/>
          <a:lstStyle/>
          <a:p>
            <a:fld id="{B0C32C59-1409-2640-866F-4A1083575A35}" type="slidenum">
              <a:rPr lang="en-US" smtClean="0"/>
              <a:t>16</a:t>
            </a:fld>
            <a:endParaRPr lang="en-US"/>
          </a:p>
        </p:txBody>
      </p:sp>
    </p:spTree>
    <p:extLst>
      <p:ext uri="{BB962C8B-B14F-4D97-AF65-F5344CB8AC3E}">
        <p14:creationId xmlns:p14="http://schemas.microsoft.com/office/powerpoint/2010/main" val="31483186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2F32B-0CCB-0CE3-4C93-6E21C86AE9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3E9619-0B40-6C18-148B-D6B13E8959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9D0D34-0AB6-774B-66EC-0FE500493E35}"/>
              </a:ext>
            </a:extLst>
          </p:cNvPr>
          <p:cNvSpPr>
            <a:spLocks noGrp="1"/>
          </p:cNvSpPr>
          <p:nvPr>
            <p:ph type="body" idx="1"/>
          </p:nvPr>
        </p:nvSpPr>
        <p:spPr/>
        <p:txBody>
          <a:bodyPr/>
          <a:lstStyle/>
          <a:p>
            <a:r>
              <a:rPr lang="en-US" b="0" dirty="0"/>
              <a:t>One distinctive cellular feature of primate — and especially human — cortex </a:t>
            </a:r>
          </a:p>
          <a:p>
            <a:r>
              <a:rPr lang="en-US" b="0" dirty="0"/>
              <a:t>	is the elaboration of layer III and layer V pyramidal neurons.</a:t>
            </a:r>
          </a:p>
          <a:p>
            <a:r>
              <a:rPr lang="en-US" b="0" dirty="0"/>
              <a:t>These are the principal cells that send and receive long-range cortical signals </a:t>
            </a:r>
          </a:p>
          <a:p>
            <a:r>
              <a:rPr lang="en-US" b="0" dirty="0"/>
              <a:t>	and maintain sustained patterns of activity across time.</a:t>
            </a:r>
          </a:p>
          <a:p>
            <a:endParaRPr lang="en-US" b="0" dirty="0"/>
          </a:p>
          <a:p>
            <a:r>
              <a:rPr lang="en-US" b="0" dirty="0"/>
              <a:t>In primates, these neurons are larger, with longer dendrites, more branching, </a:t>
            </a:r>
          </a:p>
          <a:p>
            <a:r>
              <a:rPr lang="en-US" b="0" dirty="0"/>
              <a:t>	and many more synapses than in non-primate mammals.</a:t>
            </a:r>
          </a:p>
          <a:p>
            <a:r>
              <a:rPr lang="en-US" b="0" dirty="0"/>
              <a:t>That means each neuron can integrate a far greater number of inputs, </a:t>
            </a:r>
          </a:p>
          <a:p>
            <a:r>
              <a:rPr lang="en-US" b="0" dirty="0"/>
              <a:t>	weaving together spatial, temporal, emotional, and social information into a coherent representation.</a:t>
            </a:r>
          </a:p>
          <a:p>
            <a:endParaRPr lang="en-US" b="0" dirty="0"/>
          </a:p>
          <a:p>
            <a:r>
              <a:rPr lang="en-US" b="0" dirty="0"/>
              <a:t>Crucially, these cells are not just passively accumulating inputs.</a:t>
            </a:r>
          </a:p>
          <a:p>
            <a:r>
              <a:rPr lang="en-US" b="0" dirty="0"/>
              <a:t>They form dense recurrent loops </a:t>
            </a:r>
          </a:p>
          <a:p>
            <a:r>
              <a:rPr lang="en-US" b="0" dirty="0"/>
              <a:t>	— sending signals forward to other cortical areas and then receiving contextual signals back.</a:t>
            </a:r>
          </a:p>
          <a:p>
            <a:r>
              <a:rPr lang="en-US" b="0" dirty="0"/>
              <a:t>This allows neural circuits to hold ideas online, test predictions internally, </a:t>
            </a:r>
          </a:p>
          <a:p>
            <a:r>
              <a:rPr lang="en-US" b="0" dirty="0"/>
              <a:t>	and revise expectations — the biological basis for planning, mental simulation, and “what if” thinking.</a:t>
            </a:r>
          </a:p>
          <a:p>
            <a:endParaRPr lang="en-US" b="0" dirty="0"/>
          </a:p>
          <a:p>
            <a:r>
              <a:rPr lang="en-US" b="0" dirty="0"/>
              <a:t>A concrete example:</a:t>
            </a:r>
          </a:p>
          <a:p>
            <a:r>
              <a:rPr lang="en-US" b="0" dirty="0"/>
              <a:t>In primate dorsolateral prefrontal cortex, deep-layer pyramidal neurons </a:t>
            </a:r>
          </a:p>
          <a:p>
            <a:r>
              <a:rPr lang="en-US" b="0" dirty="0"/>
              <a:t>	project widely to motor and parietal regions, </a:t>
            </a:r>
          </a:p>
          <a:p>
            <a:r>
              <a:rPr lang="en-US" b="0" dirty="0"/>
              <a:t>	while also receiving strong feedback from association cortex.</a:t>
            </a:r>
          </a:p>
          <a:p>
            <a:r>
              <a:rPr lang="en-US" b="0" dirty="0"/>
              <a:t>This enables stable maintenance of a decision goal </a:t>
            </a:r>
          </a:p>
          <a:p>
            <a:r>
              <a:rPr lang="en-US" b="0" dirty="0"/>
              <a:t>	while simultaneously monitoring contextual information </a:t>
            </a:r>
          </a:p>
          <a:p>
            <a:r>
              <a:rPr lang="en-US" b="0" dirty="0"/>
              <a:t>	— a circuit architecture far more developed in primates than in rodents.</a:t>
            </a:r>
          </a:p>
          <a:p>
            <a:endParaRPr lang="en-US" b="0" dirty="0"/>
          </a:p>
          <a:p>
            <a:r>
              <a:rPr lang="en-US" b="0" dirty="0"/>
              <a:t>This expanded cellular machinery gave primate brains the capacity to internally rehearse actions, </a:t>
            </a:r>
          </a:p>
          <a:p>
            <a:r>
              <a:rPr lang="en-US" b="0" dirty="0"/>
              <a:t>	evaluate future outcomes, and combine experience with abstract inference </a:t>
            </a:r>
          </a:p>
          <a:p>
            <a:r>
              <a:rPr lang="en-US" b="0" dirty="0"/>
              <a:t>	— a micro-level foundation for the social foresight and anticipatory control we explored in Lecture 2.</a:t>
            </a:r>
          </a:p>
        </p:txBody>
      </p:sp>
      <p:sp>
        <p:nvSpPr>
          <p:cNvPr id="4" name="Slide Number Placeholder 3">
            <a:extLst>
              <a:ext uri="{FF2B5EF4-FFF2-40B4-BE49-F238E27FC236}">
                <a16:creationId xmlns:a16="http://schemas.microsoft.com/office/drawing/2014/main" id="{12DE8CC8-9900-CB40-042C-24AFA33BC0BB}"/>
              </a:ext>
            </a:extLst>
          </p:cNvPr>
          <p:cNvSpPr>
            <a:spLocks noGrp="1"/>
          </p:cNvSpPr>
          <p:nvPr>
            <p:ph type="sldNum" sz="quarter" idx="5"/>
          </p:nvPr>
        </p:nvSpPr>
        <p:spPr/>
        <p:txBody>
          <a:bodyPr/>
          <a:lstStyle/>
          <a:p>
            <a:fld id="{B0C32C59-1409-2640-866F-4A1083575A35}" type="slidenum">
              <a:rPr lang="en-US" smtClean="0"/>
              <a:t>17</a:t>
            </a:fld>
            <a:endParaRPr lang="en-US"/>
          </a:p>
        </p:txBody>
      </p:sp>
    </p:spTree>
    <p:extLst>
      <p:ext uri="{BB962C8B-B14F-4D97-AF65-F5344CB8AC3E}">
        <p14:creationId xmlns:p14="http://schemas.microsoft.com/office/powerpoint/2010/main" val="115062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A31B8-0482-2844-38C8-02C5EB7F64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04FF1D-479C-BFAA-4C9F-CDB7371E92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0CD9E9-DAB7-4BE3-26A6-8B3D23384427}"/>
              </a:ext>
            </a:extLst>
          </p:cNvPr>
          <p:cNvSpPr>
            <a:spLocks noGrp="1"/>
          </p:cNvSpPr>
          <p:nvPr>
            <p:ph type="body" idx="1"/>
          </p:nvPr>
        </p:nvSpPr>
        <p:spPr/>
        <p:txBody>
          <a:bodyPr/>
          <a:lstStyle/>
          <a:p>
            <a:r>
              <a:rPr lang="en-US" b="0" dirty="0"/>
              <a:t>Not all neural progress comes from adding more excitation.</a:t>
            </a:r>
          </a:p>
          <a:p>
            <a:r>
              <a:rPr lang="en-US" b="0" dirty="0"/>
              <a:t>Primates also evolved more diverse and powerful inhibitory neurons </a:t>
            </a:r>
          </a:p>
          <a:p>
            <a:r>
              <a:rPr lang="en-US" b="0" dirty="0"/>
              <a:t>	— cells whose job is to precisely control when other neurons fire.</a:t>
            </a:r>
          </a:p>
          <a:p>
            <a:r>
              <a:rPr lang="en-US" b="0" dirty="0"/>
              <a:t>Inhibitory interneurons act like traffic lights and timing gates, </a:t>
            </a:r>
          </a:p>
          <a:p>
            <a:r>
              <a:rPr lang="en-US" b="0" dirty="0"/>
              <a:t>	ensuring that signals flow in the right order and at the right moment.</a:t>
            </a:r>
          </a:p>
          <a:p>
            <a:endParaRPr lang="en-US" b="0" dirty="0"/>
          </a:p>
          <a:p>
            <a:r>
              <a:rPr lang="en-US" b="0" dirty="0"/>
              <a:t>In primates, certain interneuron types — especially parvalbumin (PV) basket cells and chandelier cells </a:t>
            </a:r>
          </a:p>
          <a:p>
            <a:r>
              <a:rPr lang="en-US" b="0" dirty="0"/>
              <a:t>	— became more numerous and more tightly integrated into cortical circuits.</a:t>
            </a:r>
          </a:p>
          <a:p>
            <a:r>
              <a:rPr lang="en-US" b="0" dirty="0"/>
              <a:t>PV basket cells wrap around groups of pyramidal neurons and control their rhythm, </a:t>
            </a:r>
          </a:p>
          <a:p>
            <a:r>
              <a:rPr lang="en-US" b="0" dirty="0"/>
              <a:t>	allowing coordinated bursts of activity.</a:t>
            </a:r>
          </a:p>
          <a:p>
            <a:r>
              <a:rPr lang="en-US" b="0" dirty="0"/>
              <a:t>Chandelier cells synapse directly onto the axon initial segment, </a:t>
            </a:r>
          </a:p>
          <a:p>
            <a:r>
              <a:rPr lang="en-US" b="0" dirty="0"/>
              <a:t>	the place where neurons decide whether to spike, </a:t>
            </a:r>
          </a:p>
          <a:p>
            <a:r>
              <a:rPr lang="en-US" b="0" dirty="0"/>
              <a:t>	giving them extraordinary power to open or close the gate on firing.</a:t>
            </a:r>
          </a:p>
          <a:p>
            <a:endParaRPr lang="en-US" b="0" dirty="0"/>
          </a:p>
          <a:p>
            <a:r>
              <a:rPr lang="en-US" b="0" dirty="0"/>
              <a:t>This enhanced inhibitory control allows circuitry to hold information stable</a:t>
            </a:r>
          </a:p>
          <a:p>
            <a:r>
              <a:rPr lang="en-US" b="0" dirty="0"/>
              <a:t>	 instead of letting it decay or become noisy.</a:t>
            </a:r>
          </a:p>
          <a:p>
            <a:r>
              <a:rPr lang="en-US" b="0" dirty="0"/>
              <a:t>It also enables sequencing, turning neural firing into structured steps rather than a blur of activation.</a:t>
            </a:r>
          </a:p>
          <a:p>
            <a:r>
              <a:rPr lang="en-US" b="0" dirty="0"/>
              <a:t>These systems help a primate brain keep a plan online, stop impulsive responses, </a:t>
            </a:r>
          </a:p>
          <a:p>
            <a:r>
              <a:rPr lang="en-US" b="0" dirty="0"/>
              <a:t>	and wait for the right context before acting.</a:t>
            </a:r>
          </a:p>
          <a:p>
            <a:endParaRPr lang="en-US" b="0" dirty="0"/>
          </a:p>
          <a:p>
            <a:r>
              <a:rPr lang="en-US" b="0" dirty="0"/>
              <a:t>Importantly, inhibition also supports selective attention </a:t>
            </a:r>
          </a:p>
          <a:p>
            <a:r>
              <a:rPr lang="en-US" b="0" dirty="0"/>
              <a:t>	— enhancing one internal stream while suppressing another.</a:t>
            </a:r>
          </a:p>
          <a:p>
            <a:r>
              <a:rPr lang="en-US" b="0" dirty="0"/>
              <a:t>Without strong inhibitory architecture, long-range loops discussed earlier would turn chaotic instead of structured.</a:t>
            </a:r>
          </a:p>
          <a:p>
            <a:r>
              <a:rPr lang="en-US" b="0" dirty="0"/>
              <a:t>So primate cognition depends not only on stronger signals, but on better brakes and timing systems that shape thought into organized sequences.</a:t>
            </a:r>
          </a:p>
        </p:txBody>
      </p:sp>
      <p:sp>
        <p:nvSpPr>
          <p:cNvPr id="4" name="Slide Number Placeholder 3">
            <a:extLst>
              <a:ext uri="{FF2B5EF4-FFF2-40B4-BE49-F238E27FC236}">
                <a16:creationId xmlns:a16="http://schemas.microsoft.com/office/drawing/2014/main" id="{7803B6BB-528F-45C5-6705-5378B8695905}"/>
              </a:ext>
            </a:extLst>
          </p:cNvPr>
          <p:cNvSpPr>
            <a:spLocks noGrp="1"/>
          </p:cNvSpPr>
          <p:nvPr>
            <p:ph type="sldNum" sz="quarter" idx="5"/>
          </p:nvPr>
        </p:nvSpPr>
        <p:spPr/>
        <p:txBody>
          <a:bodyPr/>
          <a:lstStyle/>
          <a:p>
            <a:fld id="{B0C32C59-1409-2640-866F-4A1083575A35}" type="slidenum">
              <a:rPr lang="en-US" smtClean="0"/>
              <a:t>18</a:t>
            </a:fld>
            <a:endParaRPr lang="en-US"/>
          </a:p>
        </p:txBody>
      </p:sp>
    </p:spTree>
    <p:extLst>
      <p:ext uri="{BB962C8B-B14F-4D97-AF65-F5344CB8AC3E}">
        <p14:creationId xmlns:p14="http://schemas.microsoft.com/office/powerpoint/2010/main" val="857500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22FCB-3F51-EE50-247B-D228E2BD18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AAE3A4-38F3-98CD-DA0C-D238452A8A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5CF93A-2476-68F8-27A1-4BD2F81BBC77}"/>
              </a:ext>
            </a:extLst>
          </p:cNvPr>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evolution of primates saw significant adaptations in the neuromodulators oxytocin, dopamine, and serotonin. </a:t>
            </a:r>
          </a:p>
          <a:p>
            <a:r>
              <a:rPr lang="en-US" sz="1200" b="0" i="0" u="none" strike="noStrike" kern="1200" dirty="0">
                <a:solidFill>
                  <a:schemeClr val="tx1"/>
                </a:solidFill>
                <a:effectLst/>
                <a:latin typeface="+mn-lt"/>
                <a:ea typeface="+mn-ea"/>
                <a:cs typeface="+mn-cs"/>
              </a:rPr>
              <a:t>The foundational roles of these chemicals were established earlier in vertebrate and mammalian history.</a:t>
            </a:r>
          </a:p>
          <a:p>
            <a:r>
              <a:rPr lang="en-US" sz="1200" b="0" i="0" u="none" strike="noStrike" kern="1200" dirty="0">
                <a:solidFill>
                  <a:schemeClr val="tx1"/>
                </a:solidFill>
                <a:effectLst/>
                <a:latin typeface="+mn-lt"/>
                <a:ea typeface="+mn-ea"/>
                <a:cs typeface="+mn-cs"/>
              </a:rPr>
              <a:t>But their interplay and distribution within the expanding primate brain </a:t>
            </a:r>
          </a:p>
          <a:p>
            <a:r>
              <a:rPr lang="en-US" sz="1200" b="0" i="0" u="none" strike="noStrike" kern="1200" dirty="0">
                <a:solidFill>
                  <a:schemeClr val="tx1"/>
                </a:solidFill>
                <a:effectLst/>
                <a:latin typeface="+mn-lt"/>
                <a:ea typeface="+mn-ea"/>
                <a:cs typeface="+mn-cs"/>
              </a:rPr>
              <a:t>	became finely tuned to support the unique demands of complex social life. </a:t>
            </a:r>
          </a:p>
          <a:p>
            <a:r>
              <a:rPr lang="en-US" sz="1200" b="0" i="0" u="none" strike="noStrike" kern="1200" dirty="0">
                <a:solidFill>
                  <a:schemeClr val="tx1"/>
                </a:solidFill>
                <a:effectLst/>
                <a:latin typeface="+mn-lt"/>
                <a:ea typeface="+mn-ea"/>
                <a:cs typeface="+mn-cs"/>
              </a:rPr>
              <a:t>These adaptations provided the neurochemical basis for the "social brain" hypothesis,</a:t>
            </a:r>
          </a:p>
          <a:p>
            <a:r>
              <a:rPr lang="en-US" sz="1200" b="0" i="0" u="none" strike="noStrike" kern="1200" dirty="0">
                <a:solidFill>
                  <a:schemeClr val="tx1"/>
                </a:solidFill>
                <a:effectLst/>
                <a:latin typeface="+mn-lt"/>
                <a:ea typeface="+mn-ea"/>
                <a:cs typeface="+mn-cs"/>
              </a:rPr>
              <a:t>	 facilitating enhanced social cognition, emotional regulation, </a:t>
            </a:r>
          </a:p>
          <a:p>
            <a:r>
              <a:rPr lang="en-US" sz="1200" b="0" i="0" u="none" strike="noStrike" kern="1200" dirty="0">
                <a:solidFill>
                  <a:schemeClr val="tx1"/>
                </a:solidFill>
                <a:effectLst/>
                <a:latin typeface="+mn-lt"/>
                <a:ea typeface="+mn-ea"/>
                <a:cs typeface="+mn-cs"/>
              </a:rPr>
              <a:t>	and the navigation of intricate social hierarchies through distinct yet overlapping functions.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dopamine system evolved to assign specific reward values to social interactions </a:t>
            </a:r>
          </a:p>
          <a:p>
            <a:r>
              <a:rPr lang="en-US" sz="1200" b="0" i="0" u="none" strike="noStrike" kern="1200" dirty="0">
                <a:solidFill>
                  <a:schemeClr val="tx1"/>
                </a:solidFill>
                <a:effectLst/>
                <a:latin typeface="+mn-lt"/>
                <a:ea typeface="+mn-ea"/>
                <a:cs typeface="+mn-cs"/>
              </a:rPr>
              <a:t>	and navigate complex dominance hierarchies.</a:t>
            </a:r>
          </a:p>
          <a:p>
            <a:r>
              <a:rPr lang="en-US" sz="1200" b="0" i="0" u="none" strike="noStrike" kern="1200" dirty="0">
                <a:solidFill>
                  <a:schemeClr val="tx1"/>
                </a:solidFill>
                <a:effectLst/>
                <a:latin typeface="+mn-lt"/>
                <a:ea typeface="+mn-ea"/>
                <a:cs typeface="+mn-cs"/>
              </a:rPr>
              <a:t>In primates, dopamine signaling became a critical indicator of social status, </a:t>
            </a:r>
          </a:p>
          <a:p>
            <a:r>
              <a:rPr lang="en-US" sz="1200" b="0" i="0" u="none" strike="noStrike" kern="1200" dirty="0">
                <a:solidFill>
                  <a:schemeClr val="tx1"/>
                </a:solidFill>
                <a:effectLst/>
                <a:latin typeface="+mn-lt"/>
                <a:ea typeface="+mn-ea"/>
                <a:cs typeface="+mn-cs"/>
              </a:rPr>
              <a:t>	reinforcing dominant positions and the behaviors necessary to maintain them. </a:t>
            </a:r>
          </a:p>
          <a:p>
            <a:r>
              <a:rPr lang="en-US" sz="1200" b="0" i="0" u="none" strike="noStrike" kern="1200" dirty="0">
                <a:solidFill>
                  <a:schemeClr val="tx1"/>
                </a:solidFill>
                <a:effectLst/>
                <a:latin typeface="+mn-lt"/>
                <a:ea typeface="+mn-ea"/>
                <a:cs typeface="+mn-cs"/>
              </a:rPr>
              <a:t>Beyond basic motor function, dopamine evolved to help primates evaluate the potential rewards of social choices</a:t>
            </a:r>
          </a:p>
          <a:p>
            <a:r>
              <a:rPr lang="en-US" sz="1200" b="0" i="0" u="none" strike="noStrike" kern="1200" dirty="0">
                <a:solidFill>
                  <a:schemeClr val="tx1"/>
                </a:solidFill>
                <a:effectLst/>
                <a:latin typeface="+mn-lt"/>
                <a:ea typeface="+mn-ea"/>
                <a:cs typeface="+mn-cs"/>
              </a:rPr>
              <a:t>	—weighing cooperation against competition</a:t>
            </a:r>
          </a:p>
          <a:p>
            <a:r>
              <a:rPr lang="en-US" sz="1200" b="0" i="0" u="none" strike="noStrike" kern="1200" dirty="0">
                <a:solidFill>
                  <a:schemeClr val="tx1"/>
                </a:solidFill>
                <a:effectLst/>
                <a:latin typeface="+mn-lt"/>
                <a:ea typeface="+mn-ea"/>
                <a:cs typeface="+mn-cs"/>
              </a:rPr>
              <a:t>	—and reinforced reciprocal altruism. </a:t>
            </a:r>
          </a:p>
          <a:p>
            <a:r>
              <a:rPr lang="en-US" sz="1200" b="0" i="0" u="none" strike="noStrike" kern="1200" dirty="0">
                <a:solidFill>
                  <a:schemeClr val="tx1"/>
                </a:solidFill>
                <a:effectLst/>
                <a:latin typeface="+mn-lt"/>
                <a:ea typeface="+mn-ea"/>
                <a:cs typeface="+mn-cs"/>
              </a:rPr>
              <a:t>This system made social interaction inherently rewarding, </a:t>
            </a:r>
          </a:p>
          <a:p>
            <a:r>
              <a:rPr lang="en-US" sz="1200" b="0" i="0" u="none" strike="noStrike" kern="1200" dirty="0">
                <a:solidFill>
                  <a:schemeClr val="tx1"/>
                </a:solidFill>
                <a:effectLst/>
                <a:latin typeface="+mn-lt"/>
                <a:ea typeface="+mn-ea"/>
                <a:cs typeface="+mn-cs"/>
              </a:rPr>
              <a:t>	driving individuals to seek out and maintain complex social networks necessary </a:t>
            </a:r>
          </a:p>
          <a:p>
            <a:r>
              <a:rPr lang="en-US" sz="1200" b="0" i="0" u="none" strike="noStrike" kern="1200" dirty="0">
                <a:solidFill>
                  <a:schemeClr val="tx1"/>
                </a:solidFill>
                <a:effectLst/>
                <a:latin typeface="+mn-lt"/>
                <a:ea typeface="+mn-ea"/>
                <a:cs typeface="+mn-cs"/>
              </a:rPr>
              <a:t>	for survival and reproduction in a group setting.</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Serotonin's evolution in primates focused on promoting social stability, impulse control, and managing social stress. In complex, hierarchical social groups, maintaining social order is paramount to survival. Higher serotonin function became associated with reduced impulsive aggression and increased behavioral flexibility, allowing individuals to conform to social rules and avoid costly conflicts. Serotonin systems help regulate mood and anxiety, providing a buffer against the stresses of social living and ensuring that individuals could learn from social outcomes and adapt their strategies within the group structure.</a:t>
            </a:r>
          </a:p>
          <a:p>
            <a:r>
              <a:rPr lang="en-US" sz="1200" b="0" i="0" u="none" strike="noStrike" kern="1200" dirty="0">
                <a:solidFill>
                  <a:schemeClr val="tx1"/>
                </a:solidFill>
                <a:effectLst/>
                <a:latin typeface="+mn-lt"/>
                <a:ea typeface="+mn-ea"/>
                <a:cs typeface="+mn-cs"/>
              </a:rPr>
              <a:t>The co-evolution of these three neuromodulators was critical for the advanced social cognition of primates. The integration of oxytocin (trust, bonding), dopamine (reward, status), and serotonin (stability, impulse control) allowed primates to move beyond simple, hard-wired social behaviors. It provided the neurochemical underpinnings for empathy, alliance formation, the ability to interpret social cues, and complex social decision-making, ultimately catalyzing the development of the enhanced social cognitive capacities seen in humans.</a:t>
            </a:r>
          </a:p>
          <a:p>
            <a:endParaRPr lang="en-US" sz="1200" b="0" i="0" u="none" strike="noStrike"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A7B6EC4B-209E-7DDF-3032-EE88DA551CC5}"/>
              </a:ext>
            </a:extLst>
          </p:cNvPr>
          <p:cNvSpPr>
            <a:spLocks noGrp="1"/>
          </p:cNvSpPr>
          <p:nvPr>
            <p:ph type="sldNum" sz="quarter" idx="5"/>
          </p:nvPr>
        </p:nvSpPr>
        <p:spPr/>
        <p:txBody>
          <a:bodyPr/>
          <a:lstStyle/>
          <a:p>
            <a:fld id="{B0C32C59-1409-2640-866F-4A1083575A35}" type="slidenum">
              <a:rPr lang="en-US" smtClean="0"/>
              <a:t>19</a:t>
            </a:fld>
            <a:endParaRPr lang="en-US"/>
          </a:p>
        </p:txBody>
      </p:sp>
    </p:spTree>
    <p:extLst>
      <p:ext uri="{BB962C8B-B14F-4D97-AF65-F5344CB8AC3E}">
        <p14:creationId xmlns:p14="http://schemas.microsoft.com/office/powerpoint/2010/main" val="1685546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FB2CB-A2CE-7123-644C-DCD538F085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87D764-C88F-CF78-5DDE-8B7A3B9D56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87A997-85AB-34F9-1811-3C515DAAF00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A90DD2-0D39-6F80-7381-4AABCCDDE236}"/>
              </a:ext>
            </a:extLst>
          </p:cNvPr>
          <p:cNvSpPr>
            <a:spLocks noGrp="1"/>
          </p:cNvSpPr>
          <p:nvPr>
            <p:ph type="sldNum" sz="quarter" idx="5"/>
          </p:nvPr>
        </p:nvSpPr>
        <p:spPr/>
        <p:txBody>
          <a:bodyPr/>
          <a:lstStyle/>
          <a:p>
            <a:fld id="{B0C32C59-1409-2640-866F-4A1083575A35}" type="slidenum">
              <a:rPr lang="en-US" smtClean="0"/>
              <a:t>2</a:t>
            </a:fld>
            <a:endParaRPr lang="en-US"/>
          </a:p>
        </p:txBody>
      </p:sp>
    </p:spTree>
    <p:extLst>
      <p:ext uri="{BB962C8B-B14F-4D97-AF65-F5344CB8AC3E}">
        <p14:creationId xmlns:p14="http://schemas.microsoft.com/office/powerpoint/2010/main" val="21531963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0DEAF-767C-13C8-014B-0F98505572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0CD529-335E-8770-7105-212E8805F2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592875-18A6-3087-81ED-667A161D0A6B}"/>
              </a:ext>
            </a:extLst>
          </p:cNvPr>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evolutionary history of oxytocin's social effects on the brain began with ancient, </a:t>
            </a:r>
          </a:p>
          <a:p>
            <a:r>
              <a:rPr lang="en-US" sz="1200" b="0" i="0" u="none" strike="noStrike" kern="1200" dirty="0">
                <a:solidFill>
                  <a:schemeClr val="tx1"/>
                </a:solidFill>
                <a:effectLst/>
                <a:latin typeface="+mn-lt"/>
                <a:ea typeface="+mn-ea"/>
                <a:cs typeface="+mn-cs"/>
              </a:rPr>
              <a:t>	fundamental roles in reproduction and water balance across vertebrates. </a:t>
            </a:r>
          </a:p>
          <a:p>
            <a:r>
              <a:rPr lang="en-US" sz="1200" b="0" i="0" u="none" strike="noStrike" kern="1200" dirty="0">
                <a:solidFill>
                  <a:schemeClr val="tx1"/>
                </a:solidFill>
                <a:effectLst/>
                <a:latin typeface="+mn-lt"/>
                <a:ea typeface="+mn-ea"/>
                <a:cs typeface="+mn-cs"/>
              </a:rPr>
              <a:t>While present in non-mammalian species like fish and birds, </a:t>
            </a:r>
          </a:p>
          <a:p>
            <a:r>
              <a:rPr lang="en-US" sz="1200" b="0" i="0" u="none" strike="noStrike" kern="1200" dirty="0">
                <a:solidFill>
                  <a:schemeClr val="tx1"/>
                </a:solidFill>
                <a:effectLst/>
                <a:latin typeface="+mn-lt"/>
                <a:ea typeface="+mn-ea"/>
                <a:cs typeface="+mn-cs"/>
              </a:rPr>
              <a:t>	where its analogs (</a:t>
            </a:r>
            <a:r>
              <a:rPr lang="en-US" sz="1200" b="0" i="0" u="none" strike="noStrike" kern="1200" dirty="0" err="1">
                <a:solidFill>
                  <a:schemeClr val="tx1"/>
                </a:solidFill>
                <a:effectLst/>
                <a:latin typeface="+mn-lt"/>
                <a:ea typeface="+mn-ea"/>
                <a:cs typeface="+mn-cs"/>
              </a:rPr>
              <a:t>isotocin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mesotocin</a:t>
            </a:r>
            <a:r>
              <a:rPr lang="en-US" sz="1200" b="0" i="0" u="none" strike="noStrike" kern="1200" dirty="0">
                <a:solidFill>
                  <a:schemeClr val="tx1"/>
                </a:solidFill>
                <a:effectLst/>
                <a:latin typeface="+mn-lt"/>
                <a:ea typeface="+mn-ea"/>
                <a:cs typeface="+mn-cs"/>
              </a:rPr>
              <a:t>) mediate simple courtship and parental behaviors, </a:t>
            </a:r>
          </a:p>
          <a:p>
            <a:r>
              <a:rPr lang="en-US" sz="1200" b="0" i="0" u="none" strike="noStrike" kern="1200" dirty="0">
                <a:solidFill>
                  <a:schemeClr val="tx1"/>
                </a:solidFill>
                <a:effectLst/>
                <a:latin typeface="+mn-lt"/>
                <a:ea typeface="+mn-ea"/>
                <a:cs typeface="+mn-cs"/>
              </a:rPr>
              <a:t>	a pivotal shift occurred in early mammalian evolution. </a:t>
            </a:r>
          </a:p>
          <a:p>
            <a:r>
              <a:rPr lang="en-US" sz="1200" b="0" i="0" u="none" strike="noStrike" kern="1200" dirty="0">
                <a:solidFill>
                  <a:schemeClr val="tx1"/>
                </a:solidFill>
                <a:effectLst/>
                <a:latin typeface="+mn-lt"/>
                <a:ea typeface="+mn-ea"/>
                <a:cs typeface="+mn-cs"/>
              </a:rPr>
              <a:t>The oxytocin system was co-opted for crucial mammalian adaptations: </a:t>
            </a:r>
          </a:p>
          <a:p>
            <a:r>
              <a:rPr lang="en-US" sz="1200" b="0" i="0" u="none" strike="noStrike" kern="1200" dirty="0">
                <a:solidFill>
                  <a:schemeClr val="tx1"/>
                </a:solidFill>
                <a:effectLst/>
                <a:latin typeface="+mn-lt"/>
                <a:ea typeface="+mn-ea"/>
                <a:cs typeface="+mn-cs"/>
              </a:rPr>
              <a:t>	it became essential for the intensive mother-infant bond necessary for lactation and early survival. </a:t>
            </a:r>
          </a:p>
          <a:p>
            <a:r>
              <a:rPr lang="en-US" sz="1200" b="0" i="0" u="none" strike="noStrike" kern="1200" dirty="0">
                <a:solidFill>
                  <a:schemeClr val="tx1"/>
                </a:solidFill>
                <a:effectLst/>
                <a:latin typeface="+mn-lt"/>
                <a:ea typeface="+mn-ea"/>
                <a:cs typeface="+mn-cs"/>
              </a:rPr>
              <a:t>This established the foundational use of the peptide in reinforcing close social relationships </a:t>
            </a:r>
          </a:p>
          <a:p>
            <a:r>
              <a:rPr lang="en-US" sz="1200" b="0" i="0" u="none" strike="noStrike" kern="1200" dirty="0">
                <a:solidFill>
                  <a:schemeClr val="tx1"/>
                </a:solidFill>
                <a:effectLst/>
                <a:latin typeface="+mn-lt"/>
                <a:ea typeface="+mn-ea"/>
                <a:cs typeface="+mn-cs"/>
              </a:rPr>
              <a:t>	and recognizing specific individuals, a general trait found in most mammals.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transition from basic maternal recognition to complex social cognition </a:t>
            </a:r>
          </a:p>
          <a:p>
            <a:r>
              <a:rPr lang="en-US" sz="1200" b="0" i="0" u="none" strike="noStrike" kern="1200" dirty="0">
                <a:solidFill>
                  <a:schemeClr val="tx1"/>
                </a:solidFill>
                <a:effectLst/>
                <a:latin typeface="+mn-lt"/>
                <a:ea typeface="+mn-ea"/>
                <a:cs typeface="+mn-cs"/>
              </a:rPr>
              <a:t>	was driven by the evolution of specific neural circuits, </a:t>
            </a:r>
          </a:p>
          <a:p>
            <a:r>
              <a:rPr lang="en-US" sz="1200" b="0" i="0" u="none" strike="noStrike" kern="1200" dirty="0">
                <a:solidFill>
                  <a:schemeClr val="tx1"/>
                </a:solidFill>
                <a:effectLst/>
                <a:latin typeface="+mn-lt"/>
                <a:ea typeface="+mn-ea"/>
                <a:cs typeface="+mn-cs"/>
              </a:rPr>
              <a:t>	particularly the interaction between oxytocin and the dopamine reward system. </a:t>
            </a:r>
          </a:p>
          <a:p>
            <a:r>
              <a:rPr lang="en-US" sz="1200" b="0" i="0" u="none" strike="noStrike" kern="1200" dirty="0">
                <a:solidFill>
                  <a:schemeClr val="tx1"/>
                </a:solidFill>
                <a:effectLst/>
                <a:latin typeface="+mn-lt"/>
                <a:ea typeface="+mn-ea"/>
                <a:cs typeface="+mn-cs"/>
              </a:rPr>
              <a:t>This allowed certain mammals, including many primates and a few monogamous rodent species, </a:t>
            </a:r>
          </a:p>
          <a:p>
            <a:r>
              <a:rPr lang="en-US" sz="1200" b="0" i="0" u="none" strike="noStrike" kern="1200" dirty="0">
                <a:solidFill>
                  <a:schemeClr val="tx1"/>
                </a:solidFill>
                <a:effectLst/>
                <a:latin typeface="+mn-lt"/>
                <a:ea typeface="+mn-ea"/>
                <a:cs typeface="+mn-cs"/>
              </a:rPr>
              <a:t>	to form enduring, selective social bonds beyond the mother-infant relationship. </a:t>
            </a:r>
          </a:p>
          <a:p>
            <a:r>
              <a:rPr lang="en-US" sz="1200" b="0" i="0" u="none" strike="noStrike" kern="1200" dirty="0">
                <a:solidFill>
                  <a:schemeClr val="tx1"/>
                </a:solidFill>
                <a:effectLst/>
                <a:latin typeface="+mn-lt"/>
                <a:ea typeface="+mn-ea"/>
                <a:cs typeface="+mn-cs"/>
              </a:rPr>
              <a:t>In the primate lineage, this system became increasingly sophisticated, </a:t>
            </a:r>
          </a:p>
          <a:p>
            <a:r>
              <a:rPr lang="en-US" sz="1200" b="0" i="0" u="none" strike="noStrike" kern="1200" dirty="0">
                <a:solidFill>
                  <a:schemeClr val="tx1"/>
                </a:solidFill>
                <a:effectLst/>
                <a:latin typeface="+mn-lt"/>
                <a:ea typeface="+mn-ea"/>
                <a:cs typeface="+mn-cs"/>
              </a:rPr>
              <a:t>	facilitating complex behaviors like empathy, trust, and advanced social memory </a:t>
            </a:r>
          </a:p>
          <a:p>
            <a:r>
              <a:rPr lang="en-US" sz="1200" b="0" i="0" u="none" strike="noStrike" kern="1200" dirty="0">
                <a:solidFill>
                  <a:schemeClr val="tx1"/>
                </a:solidFill>
                <a:effectLst/>
                <a:latin typeface="+mn-lt"/>
                <a:ea typeface="+mn-ea"/>
                <a:cs typeface="+mn-cs"/>
              </a:rPr>
              <a:t>	by modulating attention to social cues and dampening fear responses. </a:t>
            </a:r>
          </a:p>
          <a:p>
            <a:r>
              <a:rPr lang="en-US" sz="1200" b="0" i="0" u="none" strike="noStrike" kern="1200" dirty="0">
                <a:solidFill>
                  <a:schemeClr val="tx1"/>
                </a:solidFill>
                <a:effectLst/>
                <a:latin typeface="+mn-lt"/>
                <a:ea typeface="+mn-ea"/>
                <a:cs typeface="+mn-cs"/>
              </a:rPr>
              <a:t>Ultimately, oxytocin evolved to function as a powerful neuromodulator, </a:t>
            </a:r>
          </a:p>
          <a:p>
            <a:r>
              <a:rPr lang="en-US" sz="1200" b="0" i="0" u="none" strike="noStrike" kern="1200" dirty="0">
                <a:solidFill>
                  <a:schemeClr val="tx1"/>
                </a:solidFill>
                <a:effectLst/>
                <a:latin typeface="+mn-lt"/>
                <a:ea typeface="+mn-ea"/>
                <a:cs typeface="+mn-cs"/>
              </a:rPr>
              <a:t>	fine-tuning the balance of threat and reward perception </a:t>
            </a:r>
          </a:p>
          <a:p>
            <a:r>
              <a:rPr lang="en-US" sz="1200" b="0" i="0" u="none" strike="noStrike" kern="1200" dirty="0">
                <a:solidFill>
                  <a:schemeClr val="tx1"/>
                </a:solidFill>
                <a:effectLst/>
                <a:latin typeface="+mn-lt"/>
                <a:ea typeface="+mn-ea"/>
                <a:cs typeface="+mn-cs"/>
              </a:rPr>
              <a:t>	to enable the intricate social structures and cognitive abilities essential for human social life.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synergistic interaction between all three systems </a:t>
            </a:r>
          </a:p>
          <a:p>
            <a:r>
              <a:rPr lang="en-US" sz="1200" b="0" i="0" u="none" strike="noStrike" kern="1200" dirty="0">
                <a:solidFill>
                  <a:schemeClr val="tx1"/>
                </a:solidFill>
                <a:effectLst/>
                <a:latin typeface="+mn-lt"/>
                <a:ea typeface="+mn-ea"/>
                <a:cs typeface="+mn-cs"/>
              </a:rPr>
              <a:t>	ultimately drove the evolution of advanced social cognition. </a:t>
            </a:r>
          </a:p>
          <a:p>
            <a:r>
              <a:rPr lang="en-US" sz="1200" b="0" i="0" u="none" strike="noStrike" kern="1200" dirty="0">
                <a:solidFill>
                  <a:schemeClr val="tx1"/>
                </a:solidFill>
                <a:effectLst/>
                <a:latin typeface="+mn-lt"/>
                <a:ea typeface="+mn-ea"/>
                <a:cs typeface="+mn-cs"/>
              </a:rPr>
              <a:t>Oxytocin, dopamine, and serotonin pathways became increasingly intertwined </a:t>
            </a:r>
          </a:p>
          <a:p>
            <a:r>
              <a:rPr lang="en-US" sz="1200" b="0" i="0" u="none" strike="noStrike" kern="1200" dirty="0">
                <a:solidFill>
                  <a:schemeClr val="tx1"/>
                </a:solidFill>
                <a:effectLst/>
                <a:latin typeface="+mn-lt"/>
                <a:ea typeface="+mn-ea"/>
                <a:cs typeface="+mn-cs"/>
              </a:rPr>
              <a:t>	in key limbic and cortical regions of the primate brain. </a:t>
            </a:r>
          </a:p>
          <a:p>
            <a:r>
              <a:rPr lang="en-US" sz="1200" b="0" i="0" u="none" strike="noStrike" kern="1200" dirty="0">
                <a:solidFill>
                  <a:schemeClr val="tx1"/>
                </a:solidFill>
                <a:effectLst/>
                <a:latin typeface="+mn-lt"/>
                <a:ea typeface="+mn-ea"/>
                <a:cs typeface="+mn-cs"/>
              </a:rPr>
              <a:t>Oxytocin, for instance, has been shown to induce the release of serotonin and influence dopamine signaling, </a:t>
            </a:r>
          </a:p>
          <a:p>
            <a:r>
              <a:rPr lang="en-US" sz="1200" b="0" i="0" u="none" strike="noStrike" kern="1200" dirty="0">
                <a:solidFill>
                  <a:schemeClr val="tx1"/>
                </a:solidFill>
                <a:effectLst/>
                <a:latin typeface="+mn-lt"/>
                <a:ea typeface="+mn-ea"/>
                <a:cs typeface="+mn-cs"/>
              </a:rPr>
              <a:t>	creating a positive feedback loop that prioritizes and reinforces social engagement. </a:t>
            </a:r>
          </a:p>
          <a:p>
            <a:r>
              <a:rPr lang="en-US" sz="1200" b="0" i="0" u="none" strike="noStrike" kern="1200" dirty="0">
                <a:solidFill>
                  <a:schemeClr val="tx1"/>
                </a:solidFill>
                <a:effectLst/>
                <a:latin typeface="+mn-lt"/>
                <a:ea typeface="+mn-ea"/>
                <a:cs typeface="+mn-cs"/>
              </a:rPr>
              <a:t>This integrated neurochemical network provided the necessary biological substrate </a:t>
            </a:r>
          </a:p>
          <a:p>
            <a:r>
              <a:rPr lang="en-US" sz="1200" b="0" i="0" u="none" strike="noStrike" kern="1200" dirty="0">
                <a:solidFill>
                  <a:schemeClr val="tx1"/>
                </a:solidFill>
                <a:effectLst/>
                <a:latin typeface="+mn-lt"/>
                <a:ea typeface="+mn-ea"/>
                <a:cs typeface="+mn-cs"/>
              </a:rPr>
              <a:t>	for the development of empathy, theory of mind, </a:t>
            </a:r>
          </a:p>
          <a:p>
            <a:r>
              <a:rPr lang="en-US" sz="1200" b="0" i="0" u="none" strike="noStrike" kern="1200" dirty="0">
                <a:solidFill>
                  <a:schemeClr val="tx1"/>
                </a:solidFill>
                <a:effectLst/>
                <a:latin typeface="+mn-lt"/>
                <a:ea typeface="+mn-ea"/>
                <a:cs typeface="+mn-cs"/>
              </a:rPr>
              <a:t>	and the capacity for complex cultural and linguistic behavior that reached its peak in humans.</a:t>
            </a:r>
          </a:p>
        </p:txBody>
      </p:sp>
      <p:sp>
        <p:nvSpPr>
          <p:cNvPr id="4" name="Slide Number Placeholder 3">
            <a:extLst>
              <a:ext uri="{FF2B5EF4-FFF2-40B4-BE49-F238E27FC236}">
                <a16:creationId xmlns:a16="http://schemas.microsoft.com/office/drawing/2014/main" id="{2833D659-9801-4D7F-B8DF-C911F092F7B6}"/>
              </a:ext>
            </a:extLst>
          </p:cNvPr>
          <p:cNvSpPr>
            <a:spLocks noGrp="1"/>
          </p:cNvSpPr>
          <p:nvPr>
            <p:ph type="sldNum" sz="quarter" idx="5"/>
          </p:nvPr>
        </p:nvSpPr>
        <p:spPr/>
        <p:txBody>
          <a:bodyPr/>
          <a:lstStyle/>
          <a:p>
            <a:fld id="{B0C32C59-1409-2640-866F-4A1083575A35}" type="slidenum">
              <a:rPr lang="en-US" smtClean="0"/>
              <a:t>20</a:t>
            </a:fld>
            <a:endParaRPr lang="en-US"/>
          </a:p>
        </p:txBody>
      </p:sp>
    </p:spTree>
    <p:extLst>
      <p:ext uri="{BB962C8B-B14F-4D97-AF65-F5344CB8AC3E}">
        <p14:creationId xmlns:p14="http://schemas.microsoft.com/office/powerpoint/2010/main" val="27039644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EB2CF-0F38-B813-9026-C7A009DEC4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B314CF-0357-CB5D-EB3B-BED351CA58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DBB1A9-D76E-010B-7DE5-E30B7370B04A}"/>
              </a:ext>
            </a:extLst>
          </p:cNvPr>
          <p:cNvSpPr>
            <a:spLocks noGrp="1"/>
          </p:cNvSpPr>
          <p:nvPr>
            <p:ph type="body" idx="1"/>
          </p:nvPr>
        </p:nvSpPr>
        <p:spPr/>
        <p:txBody>
          <a:bodyPr/>
          <a:lstStyle/>
          <a:p>
            <a:r>
              <a:rPr lang="en-US" dirty="0"/>
              <a:t>Primate brains did not just change in structure — they changed in how long they took to build.</a:t>
            </a:r>
          </a:p>
          <a:p>
            <a:r>
              <a:rPr lang="en-US" dirty="0"/>
              <a:t>Compared to other mammals, primates spent far more time in a dependent juvenile phase.</a:t>
            </a:r>
          </a:p>
          <a:p>
            <a:r>
              <a:rPr lang="en-US" dirty="0"/>
              <a:t>This extended development provided a long window in which experience could shape social circuits.</a:t>
            </a:r>
          </a:p>
          <a:p>
            <a:endParaRPr lang="en-US" dirty="0"/>
          </a:p>
          <a:p>
            <a:r>
              <a:rPr lang="en-US" dirty="0"/>
              <a:t>A prolonged childhood meant more chances to observe alliances form and dissolve, </a:t>
            </a:r>
          </a:p>
          <a:p>
            <a:r>
              <a:rPr lang="en-US" dirty="0"/>
              <a:t>	to practice negotiation and play-fighting, and to learn whom to trust.</a:t>
            </a:r>
          </a:p>
          <a:p>
            <a:r>
              <a:rPr lang="en-US" dirty="0"/>
              <a:t>For humans this period is even longer, allowing culture, norms, </a:t>
            </a:r>
          </a:p>
          <a:p>
            <a:r>
              <a:rPr lang="en-US" dirty="0"/>
              <a:t>	and language to be layered onto the basic primate template.</a:t>
            </a:r>
          </a:p>
          <a:p>
            <a:endParaRPr lang="en-US" dirty="0"/>
          </a:p>
          <a:p>
            <a:r>
              <a:rPr lang="en-US" dirty="0"/>
              <a:t>During this extended window, synaptic pruning, myelination, </a:t>
            </a:r>
          </a:p>
          <a:p>
            <a:r>
              <a:rPr lang="en-US" dirty="0"/>
              <a:t>	and strengthening of long-range connections proceeded gradually.</a:t>
            </a:r>
          </a:p>
          <a:p>
            <a:r>
              <a:rPr lang="en-US" dirty="0"/>
              <a:t>Circuits that were frequently used in social contexts were reinforced, </a:t>
            </a:r>
          </a:p>
          <a:p>
            <a:r>
              <a:rPr lang="en-US" dirty="0"/>
              <a:t>	while others were trimmed away </a:t>
            </a:r>
          </a:p>
          <a:p>
            <a:r>
              <a:rPr lang="en-US" dirty="0"/>
              <a:t>	— a biological way of installing the strategies that actually worked in a given group.</a:t>
            </a:r>
          </a:p>
          <a:p>
            <a:endParaRPr lang="en-US" dirty="0"/>
          </a:p>
          <a:p>
            <a:r>
              <a:rPr lang="en-US" dirty="0"/>
              <a:t>This developmental schedule was costly, requiring extended parental care and group protection.</a:t>
            </a:r>
          </a:p>
          <a:p>
            <a:r>
              <a:rPr lang="en-US" dirty="0"/>
              <a:t>But it allowed primates — and especially humans </a:t>
            </a:r>
          </a:p>
          <a:p>
            <a:r>
              <a:rPr lang="en-US" dirty="0"/>
              <a:t>	— to calibrate their minds to their social world, not just inherit a fixed pattern from evolution.</a:t>
            </a:r>
          </a:p>
        </p:txBody>
      </p:sp>
      <p:sp>
        <p:nvSpPr>
          <p:cNvPr id="4" name="Slide Number Placeholder 3">
            <a:extLst>
              <a:ext uri="{FF2B5EF4-FFF2-40B4-BE49-F238E27FC236}">
                <a16:creationId xmlns:a16="http://schemas.microsoft.com/office/drawing/2014/main" id="{2BBD068D-D34F-EEA5-EA68-E171EA76F508}"/>
              </a:ext>
            </a:extLst>
          </p:cNvPr>
          <p:cNvSpPr>
            <a:spLocks noGrp="1"/>
          </p:cNvSpPr>
          <p:nvPr>
            <p:ph type="sldNum" sz="quarter" idx="5"/>
          </p:nvPr>
        </p:nvSpPr>
        <p:spPr/>
        <p:txBody>
          <a:bodyPr/>
          <a:lstStyle/>
          <a:p>
            <a:fld id="{B0C32C59-1409-2640-866F-4A1083575A35}" type="slidenum">
              <a:rPr lang="en-US" smtClean="0"/>
              <a:t>21</a:t>
            </a:fld>
            <a:endParaRPr lang="en-US"/>
          </a:p>
        </p:txBody>
      </p:sp>
    </p:spTree>
    <p:extLst>
      <p:ext uri="{BB962C8B-B14F-4D97-AF65-F5344CB8AC3E}">
        <p14:creationId xmlns:p14="http://schemas.microsoft.com/office/powerpoint/2010/main" val="424767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792B88-53AC-75B9-4F9D-EB94707FB8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0F5C2A-F986-D11C-EA29-4CE98CFDA9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455F79-E817-5004-BB53-C57AEB692BCB}"/>
              </a:ext>
            </a:extLst>
          </p:cNvPr>
          <p:cNvSpPr>
            <a:spLocks noGrp="1"/>
          </p:cNvSpPr>
          <p:nvPr>
            <p:ph type="body" idx="1"/>
          </p:nvPr>
        </p:nvSpPr>
        <p:spPr/>
        <p:txBody>
          <a:bodyPr/>
          <a:lstStyle/>
          <a:p>
            <a:r>
              <a:rPr lang="en-US" dirty="0"/>
              <a:t>To support long-range reasoning about relationships and futures, </a:t>
            </a:r>
          </a:p>
          <a:p>
            <a:r>
              <a:rPr lang="en-US" dirty="0"/>
              <a:t>	primate brains relied on major white-matter tracts </a:t>
            </a:r>
          </a:p>
          <a:p>
            <a:r>
              <a:rPr lang="en-US" dirty="0"/>
              <a:t>	linking frontal regions to memory and perceptual hubs.</a:t>
            </a:r>
          </a:p>
          <a:p>
            <a:r>
              <a:rPr lang="en-US" dirty="0"/>
              <a:t>These fiber pathways acted like private highways, letting plans, memories, emotions, </a:t>
            </a:r>
          </a:p>
          <a:p>
            <a:r>
              <a:rPr lang="en-US" dirty="0"/>
              <a:t>	and social knowledge circulate rapidly across the cortex.</a:t>
            </a:r>
          </a:p>
          <a:p>
            <a:r>
              <a:rPr lang="en-US" dirty="0"/>
              <a:t>They enabled the brain to hold a “story” of relationships over time — not just react to the moment.</a:t>
            </a:r>
          </a:p>
          <a:p>
            <a:endParaRPr lang="en-US" dirty="0"/>
          </a:p>
          <a:p>
            <a:r>
              <a:rPr lang="en-US" dirty="0"/>
              <a:t>Key tracts grew in size and importance, such as the uncinate fasciculus </a:t>
            </a:r>
          </a:p>
          <a:p>
            <a:r>
              <a:rPr lang="en-US" dirty="0"/>
              <a:t>	connecting orbitofrontal cortex to the temporal pole and amygdala, </a:t>
            </a:r>
          </a:p>
          <a:p>
            <a:r>
              <a:rPr lang="en-US" dirty="0"/>
              <a:t>	and the cingulum bundle linking medial prefrontal regions </a:t>
            </a:r>
          </a:p>
          <a:p>
            <a:r>
              <a:rPr lang="en-US" dirty="0"/>
              <a:t>	to hippocampal and posterior medial areas.</a:t>
            </a:r>
          </a:p>
          <a:p>
            <a:r>
              <a:rPr lang="en-US" dirty="0"/>
              <a:t>These pathways integrated value signals, autobiographical memory, and social knowledge, </a:t>
            </a:r>
          </a:p>
          <a:p>
            <a:r>
              <a:rPr lang="en-US" dirty="0"/>
              <a:t>	supporting the ability to remember who did what, what it meant, </a:t>
            </a:r>
          </a:p>
          <a:p>
            <a:r>
              <a:rPr lang="en-US" dirty="0"/>
              <a:t>	and how it should shape the next decision.</a:t>
            </a:r>
          </a:p>
          <a:p>
            <a:endParaRPr lang="en-US" dirty="0"/>
          </a:p>
          <a:p>
            <a:r>
              <a:rPr lang="en-US" dirty="0"/>
              <a:t>In humans, these networks expanded further, allowing working models of others </a:t>
            </a:r>
          </a:p>
          <a:p>
            <a:r>
              <a:rPr lang="en-US" dirty="0"/>
              <a:t>	to stretch across hours, days, and even years.</a:t>
            </a:r>
          </a:p>
          <a:p>
            <a:r>
              <a:rPr lang="en-US" dirty="0"/>
              <a:t>The result was a brain capable of maintaining rich narratives about relationships, obligations, and reputations </a:t>
            </a:r>
          </a:p>
          <a:p>
            <a:r>
              <a:rPr lang="en-US" dirty="0"/>
              <a:t>	— the raw material of complex social life.</a:t>
            </a:r>
          </a:p>
          <a:p>
            <a:endParaRPr lang="en-US" dirty="0"/>
          </a:p>
          <a:p>
            <a:r>
              <a:rPr lang="en-US" dirty="0"/>
              <a:t>White-matter growth was resource-intensive, requiring extra time, energy, and coordinated development </a:t>
            </a:r>
          </a:p>
          <a:p>
            <a:r>
              <a:rPr lang="en-US" dirty="0"/>
              <a:t>	— but it allowed minds to become networks that could sustain social stories, </a:t>
            </a:r>
          </a:p>
          <a:p>
            <a:r>
              <a:rPr lang="en-US" dirty="0"/>
              <a:t>	not just single acts or impressions.</a:t>
            </a:r>
          </a:p>
        </p:txBody>
      </p:sp>
      <p:sp>
        <p:nvSpPr>
          <p:cNvPr id="4" name="Slide Number Placeholder 3">
            <a:extLst>
              <a:ext uri="{FF2B5EF4-FFF2-40B4-BE49-F238E27FC236}">
                <a16:creationId xmlns:a16="http://schemas.microsoft.com/office/drawing/2014/main" id="{2E125CDA-859E-9646-42C2-62C19200371C}"/>
              </a:ext>
            </a:extLst>
          </p:cNvPr>
          <p:cNvSpPr>
            <a:spLocks noGrp="1"/>
          </p:cNvSpPr>
          <p:nvPr>
            <p:ph type="sldNum" sz="quarter" idx="5"/>
          </p:nvPr>
        </p:nvSpPr>
        <p:spPr/>
        <p:txBody>
          <a:bodyPr/>
          <a:lstStyle/>
          <a:p>
            <a:fld id="{B0C32C59-1409-2640-866F-4A1083575A35}" type="slidenum">
              <a:rPr lang="en-US" smtClean="0"/>
              <a:t>22</a:t>
            </a:fld>
            <a:endParaRPr lang="en-US"/>
          </a:p>
        </p:txBody>
      </p:sp>
    </p:spTree>
    <p:extLst>
      <p:ext uri="{BB962C8B-B14F-4D97-AF65-F5344CB8AC3E}">
        <p14:creationId xmlns:p14="http://schemas.microsoft.com/office/powerpoint/2010/main" val="16982824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E1EC6-8C27-01D2-9944-C3F441F5D6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91E56C-A969-75E0-BDCC-82F8163CBD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9C7A19-7A33-495F-7500-FA4C9A5C5A04}"/>
              </a:ext>
            </a:extLst>
          </p:cNvPr>
          <p:cNvSpPr>
            <a:spLocks noGrp="1"/>
          </p:cNvSpPr>
          <p:nvPr>
            <p:ph type="body" idx="1"/>
          </p:nvPr>
        </p:nvSpPr>
        <p:spPr/>
        <p:txBody>
          <a:bodyPr/>
          <a:lstStyle/>
          <a:p>
            <a:r>
              <a:rPr lang="en-US" dirty="0"/>
              <a:t>Large primate brains were expensive.</a:t>
            </a:r>
          </a:p>
          <a:p>
            <a:r>
              <a:rPr lang="en-US" dirty="0"/>
              <a:t>They consumed more calories at rest, required more time to grow, </a:t>
            </a:r>
          </a:p>
          <a:p>
            <a:r>
              <a:rPr lang="en-US" dirty="0"/>
              <a:t>	and demanded extended parental investment to protect slow-maturing offspring.</a:t>
            </a:r>
          </a:p>
          <a:p>
            <a:r>
              <a:rPr lang="en-US" dirty="0"/>
              <a:t>Compared to many mammals, primates reproduced later, had fewer young, and invested heavily in each one </a:t>
            </a:r>
          </a:p>
          <a:p>
            <a:r>
              <a:rPr lang="en-US" dirty="0"/>
              <a:t>	— a costly strategy in evolutionary terms.</a:t>
            </a:r>
            <a:br>
              <a:rPr lang="en-US" dirty="0"/>
            </a:br>
            <a:endParaRPr lang="en-US" dirty="0"/>
          </a:p>
          <a:p>
            <a:r>
              <a:rPr lang="en-US" dirty="0"/>
              <a:t>This “expensive tissue” shift meant trade-offs elsewhere in biology.</a:t>
            </a:r>
          </a:p>
          <a:p>
            <a:r>
              <a:rPr lang="en-US" dirty="0"/>
              <a:t>Primate guts shrank relative to body size, diets shifted toward high-quality foods, </a:t>
            </a:r>
          </a:p>
          <a:p>
            <a:r>
              <a:rPr lang="en-US" dirty="0"/>
              <a:t>	and group care systems helped buffer the long juvenile stage.</a:t>
            </a:r>
          </a:p>
          <a:p>
            <a:r>
              <a:rPr lang="en-US" dirty="0"/>
              <a:t>Brains did not expand in isolation — bodies and social systems reorganized around supporting them.</a:t>
            </a:r>
          </a:p>
          <a:p>
            <a:endParaRPr lang="en-US" dirty="0"/>
          </a:p>
          <a:p>
            <a:r>
              <a:rPr lang="en-US" dirty="0"/>
              <a:t>Because development was slow and mistakes were costly, </a:t>
            </a:r>
          </a:p>
          <a:p>
            <a:r>
              <a:rPr lang="en-US" dirty="0"/>
              <a:t>	evolution favored individuals who made better long-term decisions: </a:t>
            </a:r>
          </a:p>
          <a:p>
            <a:r>
              <a:rPr lang="en-US" dirty="0"/>
              <a:t>	choosing allies wisely, managing relationships, navigating competition,</a:t>
            </a:r>
          </a:p>
          <a:p>
            <a:r>
              <a:rPr lang="en-US" dirty="0"/>
              <a:t>	 and securing future support.</a:t>
            </a:r>
          </a:p>
          <a:p>
            <a:r>
              <a:rPr lang="en-US" dirty="0"/>
              <a:t>The metabolic investment only made sense if smarter social behavior </a:t>
            </a:r>
          </a:p>
          <a:p>
            <a:r>
              <a:rPr lang="en-US" dirty="0"/>
              <a:t>	generated enough benefit to pay the biological bill.</a:t>
            </a:r>
          </a:p>
          <a:p>
            <a:endParaRPr lang="en-US" dirty="0"/>
          </a:p>
          <a:p>
            <a:r>
              <a:rPr lang="en-US" dirty="0"/>
              <a:t>In other words, primates did not get large brains “for free.”</a:t>
            </a:r>
          </a:p>
          <a:p>
            <a:r>
              <a:rPr lang="en-US" dirty="0"/>
              <a:t>They evolved them because navigating a social world </a:t>
            </a:r>
          </a:p>
          <a:p>
            <a:r>
              <a:rPr lang="en-US" dirty="0"/>
              <a:t>	— predicting others, planning ahead, learning from observation </a:t>
            </a:r>
          </a:p>
          <a:p>
            <a:r>
              <a:rPr lang="en-US" dirty="0"/>
              <a:t>	— yielded enough advantage to outweigh the steep energetic and life-history costs.</a:t>
            </a:r>
          </a:p>
        </p:txBody>
      </p:sp>
      <p:sp>
        <p:nvSpPr>
          <p:cNvPr id="4" name="Slide Number Placeholder 3">
            <a:extLst>
              <a:ext uri="{FF2B5EF4-FFF2-40B4-BE49-F238E27FC236}">
                <a16:creationId xmlns:a16="http://schemas.microsoft.com/office/drawing/2014/main" id="{1E0BB80A-459B-F5E2-F339-2D5F35574883}"/>
              </a:ext>
            </a:extLst>
          </p:cNvPr>
          <p:cNvSpPr>
            <a:spLocks noGrp="1"/>
          </p:cNvSpPr>
          <p:nvPr>
            <p:ph type="sldNum" sz="quarter" idx="5"/>
          </p:nvPr>
        </p:nvSpPr>
        <p:spPr/>
        <p:txBody>
          <a:bodyPr/>
          <a:lstStyle/>
          <a:p>
            <a:fld id="{B0C32C59-1409-2640-866F-4A1083575A35}" type="slidenum">
              <a:rPr lang="en-US" smtClean="0"/>
              <a:t>23</a:t>
            </a:fld>
            <a:endParaRPr lang="en-US"/>
          </a:p>
        </p:txBody>
      </p:sp>
    </p:spTree>
    <p:extLst>
      <p:ext uri="{BB962C8B-B14F-4D97-AF65-F5344CB8AC3E}">
        <p14:creationId xmlns:p14="http://schemas.microsoft.com/office/powerpoint/2010/main" val="18984676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96746-ADCA-1845-41D6-714B9E97CD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99C70-38E1-ACBF-0C9D-76B9044935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B8E988-0428-55B4-24CF-0E4404365C87}"/>
              </a:ext>
            </a:extLst>
          </p:cNvPr>
          <p:cNvSpPr>
            <a:spLocks noGrp="1"/>
          </p:cNvSpPr>
          <p:nvPr>
            <p:ph type="body" idx="1"/>
          </p:nvPr>
        </p:nvSpPr>
        <p:spPr/>
        <p:txBody>
          <a:bodyPr/>
          <a:lstStyle/>
          <a:p>
            <a:r>
              <a:rPr lang="en-US" b="0" dirty="0"/>
              <a:t>This week we explored social cognition from evolutionary pressures and behavioral evidence, </a:t>
            </a:r>
          </a:p>
          <a:p>
            <a:r>
              <a:rPr lang="en-US" b="0" dirty="0"/>
              <a:t>	through computational principles, and today into the neural machinery that makes it possible.</a:t>
            </a:r>
          </a:p>
          <a:p>
            <a:r>
              <a:rPr lang="en-US" b="0" dirty="0"/>
              <a:t>We walked through how primate brains restructured themselves to support modeling others, </a:t>
            </a:r>
          </a:p>
          <a:p>
            <a:r>
              <a:rPr lang="en-US" b="0" dirty="0"/>
              <a:t>	anticipating future states, learning from observation, and sustaining long-range social plans.</a:t>
            </a:r>
          </a:p>
          <a:p>
            <a:r>
              <a:rPr lang="en-US" b="0" dirty="0"/>
              <a:t>Instead of simple reactive circuits, we saw distributed networks, </a:t>
            </a:r>
          </a:p>
          <a:p>
            <a:r>
              <a:rPr lang="en-US" b="0" dirty="0"/>
              <a:t>	dense long-range connectivity, expanded association cortex, </a:t>
            </a:r>
          </a:p>
          <a:p>
            <a:r>
              <a:rPr lang="en-US" b="0" dirty="0"/>
              <a:t>	and microcircuit changes that enabled flexible thought and extended memory.</a:t>
            </a:r>
          </a:p>
          <a:p>
            <a:endParaRPr lang="en-US" b="0" dirty="0"/>
          </a:p>
          <a:p>
            <a:r>
              <a:rPr lang="en-US" b="0" dirty="0"/>
              <a:t>The picture that emerged was a nervous system designed not just to sense and respond, </a:t>
            </a:r>
          </a:p>
          <a:p>
            <a:r>
              <a:rPr lang="en-US" b="0" dirty="0"/>
              <a:t>	but to </a:t>
            </a:r>
            <a:r>
              <a:rPr lang="en-US" b="0" i="1" dirty="0"/>
              <a:t>predict, remember, simulate, and coordinate</a:t>
            </a:r>
            <a:r>
              <a:rPr lang="en-US" b="0" dirty="0"/>
              <a:t> in a complex social world.</a:t>
            </a:r>
          </a:p>
          <a:p>
            <a:r>
              <a:rPr lang="en-US" b="0" dirty="0"/>
              <a:t>Primates didn’t just act socially — they built internal architectures capable of holding social information over time, </a:t>
            </a:r>
          </a:p>
          <a:p>
            <a:r>
              <a:rPr lang="en-US" b="0" dirty="0"/>
              <a:t>	evaluating future consequences, and integrating experience from many partners and contexts.</a:t>
            </a:r>
          </a:p>
          <a:p>
            <a:r>
              <a:rPr lang="en-US" b="0" dirty="0"/>
              <a:t>Today’s material showed how those capacities were implemented </a:t>
            </a:r>
          </a:p>
          <a:p>
            <a:r>
              <a:rPr lang="en-US" b="0" dirty="0"/>
              <a:t>	in cortex, white-matter pathways, </a:t>
            </a:r>
            <a:r>
              <a:rPr lang="en-US" b="0" dirty="0" err="1"/>
              <a:t>neuromodulatory</a:t>
            </a:r>
            <a:r>
              <a:rPr lang="en-US" b="0" dirty="0"/>
              <a:t> systems, and developmental patterns.</a:t>
            </a:r>
            <a:br>
              <a:rPr lang="en-US" b="0" dirty="0"/>
            </a:br>
            <a:endParaRPr lang="en-US" b="0" dirty="0"/>
          </a:p>
          <a:p>
            <a:r>
              <a:rPr lang="en-US" b="0" dirty="0"/>
              <a:t>Next, we turn to the story of the human brain.</a:t>
            </a:r>
          </a:p>
          <a:p>
            <a:r>
              <a:rPr lang="en-US" b="0" dirty="0"/>
              <a:t>Primates gave evolution a powerful toolkit </a:t>
            </a:r>
          </a:p>
          <a:p>
            <a:r>
              <a:rPr lang="en-US" b="0" dirty="0"/>
              <a:t>	— predictive social learning, working memory for intentions, flexible planning </a:t>
            </a:r>
          </a:p>
          <a:p>
            <a:r>
              <a:rPr lang="en-US" b="0" dirty="0"/>
              <a:t>	— and humans layered new systems on top.</a:t>
            </a:r>
          </a:p>
          <a:p>
            <a:r>
              <a:rPr lang="en-US" b="0" dirty="0"/>
              <a:t>Next week we’ll trace how the human brain diverged from the primate template to support language, </a:t>
            </a:r>
          </a:p>
          <a:p>
            <a:r>
              <a:rPr lang="en-US" b="0" dirty="0"/>
              <a:t>	a tool that amplified social reasoning and shared modeling.</a:t>
            </a:r>
          </a:p>
          <a:p>
            <a:r>
              <a:rPr lang="en-US" b="0" dirty="0"/>
              <a:t>The following week, we’ll examine how language scaffolded symbolic and abstract cognition, </a:t>
            </a:r>
          </a:p>
          <a:p>
            <a:r>
              <a:rPr lang="en-US" b="0" dirty="0"/>
              <a:t>	enabling the uniquely cumulative and conceptual culture seen in our species.</a:t>
            </a:r>
          </a:p>
          <a:p>
            <a:endParaRPr lang="en-US" b="0" dirty="0"/>
          </a:p>
          <a:p>
            <a:r>
              <a:rPr lang="en-US" b="0" dirty="0"/>
              <a:t>Together, these next two modules will connect today’s neural story </a:t>
            </a:r>
          </a:p>
          <a:p>
            <a:r>
              <a:rPr lang="en-US" b="0" dirty="0"/>
              <a:t>	to the emergence of communication, shared meaning, and complex thought </a:t>
            </a:r>
          </a:p>
          <a:p>
            <a:r>
              <a:rPr lang="en-US" b="0" dirty="0"/>
              <a:t>	— and how those built the cognitive world we live in.</a:t>
            </a:r>
          </a:p>
          <a:p>
            <a:endParaRPr lang="en-US" b="0" dirty="0"/>
          </a:p>
        </p:txBody>
      </p:sp>
      <p:sp>
        <p:nvSpPr>
          <p:cNvPr id="4" name="Slide Number Placeholder 3">
            <a:extLst>
              <a:ext uri="{FF2B5EF4-FFF2-40B4-BE49-F238E27FC236}">
                <a16:creationId xmlns:a16="http://schemas.microsoft.com/office/drawing/2014/main" id="{C391E515-6AF1-749D-2021-9B746953F4F3}"/>
              </a:ext>
            </a:extLst>
          </p:cNvPr>
          <p:cNvSpPr>
            <a:spLocks noGrp="1"/>
          </p:cNvSpPr>
          <p:nvPr>
            <p:ph type="sldNum" sz="quarter" idx="5"/>
          </p:nvPr>
        </p:nvSpPr>
        <p:spPr/>
        <p:txBody>
          <a:bodyPr/>
          <a:lstStyle/>
          <a:p>
            <a:fld id="{B0C32C59-1409-2640-866F-4A1083575A35}" type="slidenum">
              <a:rPr lang="en-US" smtClean="0"/>
              <a:t>24</a:t>
            </a:fld>
            <a:endParaRPr lang="en-US"/>
          </a:p>
        </p:txBody>
      </p:sp>
    </p:spTree>
    <p:extLst>
      <p:ext uri="{BB962C8B-B14F-4D97-AF65-F5344CB8AC3E}">
        <p14:creationId xmlns:p14="http://schemas.microsoft.com/office/powerpoint/2010/main" val="4046719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Lecture 1, we traced how primate social life introduced behavioral demands </a:t>
            </a:r>
          </a:p>
          <a:p>
            <a:r>
              <a:rPr lang="en-US" dirty="0"/>
              <a:t>	that went far beyond what most mammals face:</a:t>
            </a:r>
          </a:p>
          <a:p>
            <a:r>
              <a:rPr lang="en-US" dirty="0"/>
              <a:t>	navigating alliances, anticipating the future, tracking debts and favors, and learning from others.</a:t>
            </a:r>
          </a:p>
          <a:p>
            <a:endParaRPr lang="en-US" dirty="0"/>
          </a:p>
          <a:p>
            <a:r>
              <a:rPr lang="en-US" dirty="0"/>
              <a:t>In Lecture 2, we reframed those behaviors as computational challenges explainable in terms of</a:t>
            </a:r>
          </a:p>
          <a:p>
            <a:r>
              <a:rPr lang="en-US" dirty="0"/>
              <a:t>	taking mammals simulation abilities and turning them on other primates and on their own minds.</a:t>
            </a:r>
          </a:p>
          <a:p>
            <a:r>
              <a:rPr lang="en-US" dirty="0"/>
              <a:t>This requires forming internal models of agents, futures, and action consequences. </a:t>
            </a:r>
          </a:p>
          <a:p>
            <a:r>
              <a:rPr lang="en-US" dirty="0"/>
              <a:t>The question now is: how did nervous systems actually implement these capacities?</a:t>
            </a:r>
          </a:p>
          <a:p>
            <a:endParaRPr lang="en-US" dirty="0"/>
          </a:p>
          <a:p>
            <a:r>
              <a:rPr lang="en-US" dirty="0"/>
              <a:t>Today we turn from </a:t>
            </a:r>
            <a:r>
              <a:rPr lang="en-US" i="1" dirty="0"/>
              <a:t>what</a:t>
            </a:r>
            <a:r>
              <a:rPr lang="en-US" dirty="0"/>
              <a:t> computations were needed to </a:t>
            </a:r>
            <a:r>
              <a:rPr lang="en-US" i="1" dirty="0"/>
              <a:t>how</a:t>
            </a:r>
            <a:r>
              <a:rPr lang="en-US" dirty="0"/>
              <a:t> the primate brain achieved them. </a:t>
            </a:r>
          </a:p>
          <a:p>
            <a:r>
              <a:rPr lang="en-US" dirty="0"/>
              <a:t>We are no longer explaining cooperation or imitation in abstract terms </a:t>
            </a:r>
          </a:p>
          <a:p>
            <a:r>
              <a:rPr lang="en-US" dirty="0"/>
              <a:t>	— we are asking what neural machinery made them possible. </a:t>
            </a:r>
          </a:p>
          <a:p>
            <a:r>
              <a:rPr lang="en-US" dirty="0"/>
              <a:t>This is the shift from Marr’s computational and algorithmic levels to the implementational level, </a:t>
            </a:r>
          </a:p>
          <a:p>
            <a:r>
              <a:rPr lang="en-US" dirty="0"/>
              <a:t>	where circuits, cell types, and development matter.</a:t>
            </a:r>
          </a:p>
          <a:p>
            <a:endParaRPr lang="en-US" dirty="0"/>
          </a:p>
          <a:p>
            <a:r>
              <a:rPr lang="en-US" dirty="0"/>
              <a:t>Our focus will stay primate-centered. Many mammals learn, plan, and recognize social partners, </a:t>
            </a:r>
          </a:p>
          <a:p>
            <a:r>
              <a:rPr lang="en-US" dirty="0"/>
              <a:t>	but primates expanded the machinery needed to sustain rich internal models. </a:t>
            </a:r>
          </a:p>
          <a:p>
            <a:r>
              <a:rPr lang="en-US" dirty="0"/>
              <a:t>The goal today is not to memorize areas, but to see how biological changes made the computational story feasible.</a:t>
            </a:r>
          </a:p>
          <a:p>
            <a:endParaRPr lang="en-US" dirty="0"/>
          </a:p>
          <a:p>
            <a:r>
              <a:rPr lang="en-US" dirty="0"/>
              <a:t>By the end of this lecture, we should be able to connect a behavioral phenomenon </a:t>
            </a:r>
          </a:p>
          <a:p>
            <a:r>
              <a:rPr lang="en-US" dirty="0"/>
              <a:t>	— like long-term alliance maintenance — to the computations it required, </a:t>
            </a:r>
          </a:p>
          <a:p>
            <a:r>
              <a:rPr lang="en-US" dirty="0"/>
              <a:t>	and finally to the neural circuits that evolved to support it.</a:t>
            </a:r>
          </a:p>
        </p:txBody>
      </p:sp>
      <p:sp>
        <p:nvSpPr>
          <p:cNvPr id="4" name="Slide Number Placeholder 3"/>
          <p:cNvSpPr>
            <a:spLocks noGrp="1"/>
          </p:cNvSpPr>
          <p:nvPr>
            <p:ph type="sldNum" sz="quarter" idx="5"/>
          </p:nvPr>
        </p:nvSpPr>
        <p:spPr/>
        <p:txBody>
          <a:bodyPr/>
          <a:lstStyle/>
          <a:p>
            <a:fld id="{B0C32C59-1409-2640-866F-4A1083575A35}" type="slidenum">
              <a:rPr lang="en-US" smtClean="0"/>
              <a:t>3</a:t>
            </a:fld>
            <a:endParaRPr lang="en-US"/>
          </a:p>
        </p:txBody>
      </p:sp>
    </p:spTree>
    <p:extLst>
      <p:ext uri="{BB962C8B-B14F-4D97-AF65-F5344CB8AC3E}">
        <p14:creationId xmlns:p14="http://schemas.microsoft.com/office/powerpoint/2010/main" val="982693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6C477-84F8-BC1E-388F-E3C715DC9D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563356-6D87-407F-7323-DD2C85F704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3E5A73-833C-30DA-0F69-93F2DCDBDCD9}"/>
              </a:ext>
            </a:extLst>
          </p:cNvPr>
          <p:cNvSpPr>
            <a:spLocks noGrp="1"/>
          </p:cNvSpPr>
          <p:nvPr>
            <p:ph type="body" idx="1"/>
          </p:nvPr>
        </p:nvSpPr>
        <p:spPr/>
        <p:txBody>
          <a:bodyPr/>
          <a:lstStyle/>
          <a:p>
            <a:r>
              <a:rPr lang="en-US" dirty="0"/>
              <a:t>Before we talk about </a:t>
            </a:r>
            <a:r>
              <a:rPr lang="en-US" i="1" dirty="0"/>
              <a:t>how</a:t>
            </a:r>
            <a:r>
              <a:rPr lang="en-US" dirty="0"/>
              <a:t> primate brains changed, we should briefly acknowledge a simple fact: </a:t>
            </a:r>
          </a:p>
          <a:p>
            <a:r>
              <a:rPr lang="en-US" dirty="0"/>
              <a:t>	primate brains got dramatically larger over evolution.</a:t>
            </a:r>
          </a:p>
          <a:p>
            <a:r>
              <a:rPr lang="en-US" dirty="0"/>
              <a:t>Humans are the extreme case, but the pattern began much earlier </a:t>
            </a:r>
          </a:p>
          <a:p>
            <a:r>
              <a:rPr lang="en-US" dirty="0"/>
              <a:t>	— early primates already had unusually large brains relative to body size </a:t>
            </a:r>
          </a:p>
          <a:p>
            <a:r>
              <a:rPr lang="en-US" dirty="0"/>
              <a:t>	compared to most mammals.</a:t>
            </a:r>
          </a:p>
          <a:p>
            <a:r>
              <a:rPr lang="en-US" dirty="0"/>
              <a:t>This enlargement created a biological foundation for more neural connections, </a:t>
            </a:r>
          </a:p>
          <a:p>
            <a:r>
              <a:rPr lang="en-US" dirty="0"/>
              <a:t>	more association areas, and more long-distance communication.</a:t>
            </a:r>
          </a:p>
          <a:p>
            <a:endParaRPr lang="en-US" dirty="0"/>
          </a:p>
          <a:p>
            <a:r>
              <a:rPr lang="en-US" dirty="0"/>
              <a:t>Across vertebrates, brain size relative to body size varies widely.</a:t>
            </a:r>
          </a:p>
          <a:p>
            <a:r>
              <a:rPr lang="en-US" dirty="0"/>
              <a:t>Fish and reptiles typically have much smaller brain-to-body ratios, </a:t>
            </a:r>
          </a:p>
          <a:p>
            <a:r>
              <a:rPr lang="en-US" dirty="0"/>
              <a:t>	focusing resources on fast sensory-motor loops and instinctive behavior.</a:t>
            </a:r>
          </a:p>
          <a:p>
            <a:r>
              <a:rPr lang="en-US" dirty="0"/>
              <a:t>Birds and primates stand out with large, densely interconnected brains </a:t>
            </a:r>
          </a:p>
          <a:p>
            <a:r>
              <a:rPr lang="en-US" dirty="0"/>
              <a:t>	— convergent strategies for supporting flexible behavior and learning.</a:t>
            </a:r>
          </a:p>
          <a:p>
            <a:endParaRPr lang="en-US" dirty="0"/>
          </a:p>
          <a:p>
            <a:r>
              <a:rPr lang="en-US" dirty="0"/>
              <a:t>Even within mammals, primates diverged sharply.</a:t>
            </a:r>
          </a:p>
          <a:p>
            <a:r>
              <a:rPr lang="en-US" dirty="0"/>
              <a:t>A macaque brain is more than four times the expected size for a mammal of its weight, </a:t>
            </a:r>
          </a:p>
          <a:p>
            <a:r>
              <a:rPr lang="en-US" dirty="0"/>
              <a:t>	and a chimpanzee brain is roughly three times larger than a similarly sized monkey.</a:t>
            </a:r>
          </a:p>
          <a:p>
            <a:r>
              <a:rPr lang="en-US" dirty="0"/>
              <a:t>Human brains then extend that trend further, with especially dramatic expansion of association cortex.</a:t>
            </a:r>
            <a:br>
              <a:rPr lang="en-US" dirty="0"/>
            </a:br>
            <a:endParaRPr lang="en-US" dirty="0"/>
          </a:p>
          <a:p>
            <a:r>
              <a:rPr lang="en-US" dirty="0"/>
              <a:t>But it’s important to be clear: size set the stage, but </a:t>
            </a:r>
            <a:r>
              <a:rPr lang="en-US" b="1" dirty="0"/>
              <a:t>size alone is not the explanation</a:t>
            </a:r>
            <a:r>
              <a:rPr lang="en-US" dirty="0"/>
              <a:t>.</a:t>
            </a:r>
          </a:p>
          <a:p>
            <a:r>
              <a:rPr lang="en-US" dirty="0"/>
              <a:t>Big brains created opportunity — what matters is </a:t>
            </a:r>
            <a:r>
              <a:rPr lang="en-US" b="1" dirty="0"/>
              <a:t>how primates used the extra neurons</a:t>
            </a:r>
            <a:r>
              <a:rPr lang="en-US" dirty="0"/>
              <a:t>, </a:t>
            </a:r>
          </a:p>
          <a:p>
            <a:r>
              <a:rPr lang="en-US" dirty="0"/>
              <a:t>	how they rewired circuits for prediction and simulation, </a:t>
            </a:r>
          </a:p>
          <a:p>
            <a:r>
              <a:rPr lang="en-US" dirty="0"/>
              <a:t>	and how development shaped these capacities across long childhoods.</a:t>
            </a:r>
          </a:p>
          <a:p>
            <a:r>
              <a:rPr lang="en-US" dirty="0"/>
              <a:t>So yes — brain enlargement was real and foundational, </a:t>
            </a:r>
          </a:p>
          <a:p>
            <a:r>
              <a:rPr lang="en-US" dirty="0"/>
              <a:t>	but our goal today is to understand the </a:t>
            </a:r>
            <a:r>
              <a:rPr lang="en-US" i="1" dirty="0"/>
              <a:t>architectural</a:t>
            </a:r>
            <a:r>
              <a:rPr lang="en-US" dirty="0"/>
              <a:t>, </a:t>
            </a:r>
          </a:p>
          <a:p>
            <a:r>
              <a:rPr lang="en-US" dirty="0"/>
              <a:t>	not just volumetric, story.</a:t>
            </a:r>
          </a:p>
        </p:txBody>
      </p:sp>
      <p:sp>
        <p:nvSpPr>
          <p:cNvPr id="4" name="Slide Number Placeholder 3">
            <a:extLst>
              <a:ext uri="{FF2B5EF4-FFF2-40B4-BE49-F238E27FC236}">
                <a16:creationId xmlns:a16="http://schemas.microsoft.com/office/drawing/2014/main" id="{ED4E938D-415D-21A5-B7CC-33C66FF60DE3}"/>
              </a:ext>
            </a:extLst>
          </p:cNvPr>
          <p:cNvSpPr>
            <a:spLocks noGrp="1"/>
          </p:cNvSpPr>
          <p:nvPr>
            <p:ph type="sldNum" sz="quarter" idx="5"/>
          </p:nvPr>
        </p:nvSpPr>
        <p:spPr/>
        <p:txBody>
          <a:bodyPr/>
          <a:lstStyle/>
          <a:p>
            <a:fld id="{B0C32C59-1409-2640-866F-4A1083575A35}" type="slidenum">
              <a:rPr lang="en-US" smtClean="0"/>
              <a:t>4</a:t>
            </a:fld>
            <a:endParaRPr lang="en-US"/>
          </a:p>
        </p:txBody>
      </p:sp>
    </p:spTree>
    <p:extLst>
      <p:ext uri="{BB962C8B-B14F-4D97-AF65-F5344CB8AC3E}">
        <p14:creationId xmlns:p14="http://schemas.microsoft.com/office/powerpoint/2010/main" val="1314598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3F1AA-6980-E2DB-3D1D-5FF131F250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4C71B1-1333-741E-7DDE-F8AEEC0371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235570-1AE9-B965-03FD-E593F44022A0}"/>
              </a:ext>
            </a:extLst>
          </p:cNvPr>
          <p:cNvSpPr>
            <a:spLocks noGrp="1"/>
          </p:cNvSpPr>
          <p:nvPr>
            <p:ph type="body" idx="1"/>
          </p:nvPr>
        </p:nvSpPr>
        <p:spPr/>
        <p:txBody>
          <a:bodyPr/>
          <a:lstStyle/>
          <a:p>
            <a:r>
              <a:rPr lang="en-US" dirty="0"/>
              <a:t>A common simplification is that primates just “got bigger brains,” </a:t>
            </a:r>
          </a:p>
          <a:p>
            <a:r>
              <a:rPr lang="en-US" dirty="0"/>
              <a:t>	but what mattered most was not size alone </a:t>
            </a:r>
          </a:p>
          <a:p>
            <a:r>
              <a:rPr lang="en-US" dirty="0"/>
              <a:t>	— it was </a:t>
            </a:r>
            <a:r>
              <a:rPr lang="en-US" i="1" dirty="0"/>
              <a:t>what those extra neurons were doing and where they were placed</a:t>
            </a:r>
            <a:r>
              <a:rPr lang="en-US" dirty="0"/>
              <a:t>.</a:t>
            </a:r>
          </a:p>
          <a:p>
            <a:r>
              <a:rPr lang="en-US" dirty="0"/>
              <a:t>Primates expanded association cortex disproportionately, </a:t>
            </a:r>
          </a:p>
          <a:p>
            <a:r>
              <a:rPr lang="en-US" dirty="0"/>
              <a:t>	along with the white-matter tracts that connect distant regions into persistent, recurrent loops.</a:t>
            </a:r>
          </a:p>
          <a:p>
            <a:r>
              <a:rPr lang="en-US" dirty="0"/>
              <a:t>These expansions made it possible to maintain internal representations when no sensory input was present.</a:t>
            </a:r>
          </a:p>
          <a:p>
            <a:endParaRPr lang="en-US" dirty="0"/>
          </a:p>
          <a:p>
            <a:r>
              <a:rPr lang="en-US" dirty="0"/>
              <a:t>The primate brain did not replace older motivational and emotional systems; </a:t>
            </a:r>
          </a:p>
          <a:p>
            <a:r>
              <a:rPr lang="en-US" dirty="0"/>
              <a:t>	it layered new circuitry on top of them.</a:t>
            </a:r>
          </a:p>
          <a:p>
            <a:r>
              <a:rPr lang="en-US" dirty="0"/>
              <a:t>This allowed ancient drives around survival and reproduction to be shaped by learned expectations, </a:t>
            </a:r>
          </a:p>
          <a:p>
            <a:r>
              <a:rPr lang="en-US" dirty="0"/>
              <a:t>	evaluations of others, and long-term goals.</a:t>
            </a:r>
          </a:p>
          <a:p>
            <a:r>
              <a:rPr lang="en-US" dirty="0"/>
              <a:t>Flexible social behavior did not emerge from raw computational power, </a:t>
            </a:r>
          </a:p>
          <a:p>
            <a:r>
              <a:rPr lang="en-US" dirty="0"/>
              <a:t>	but from a re-organization of control systems.</a:t>
            </a:r>
          </a:p>
          <a:p>
            <a:endParaRPr lang="en-US" dirty="0"/>
          </a:p>
          <a:p>
            <a:r>
              <a:rPr lang="en-US" dirty="0"/>
              <a:t>This layered design is crucial: </a:t>
            </a:r>
          </a:p>
          <a:p>
            <a:r>
              <a:rPr lang="en-US" dirty="0"/>
              <a:t>	primate cognition reflects a dialogue between ancient limbic circuits </a:t>
            </a:r>
          </a:p>
          <a:p>
            <a:r>
              <a:rPr lang="en-US" dirty="0"/>
              <a:t>	and newer regulatory systems in prefrontal and temporal cortex.</a:t>
            </a:r>
          </a:p>
          <a:p>
            <a:r>
              <a:rPr lang="en-US" dirty="0"/>
              <a:t>The story today is about how this expanded neural workspace </a:t>
            </a:r>
          </a:p>
          <a:p>
            <a:r>
              <a:rPr lang="en-US" dirty="0"/>
              <a:t>	allowed primates to behave toward imagined futures </a:t>
            </a:r>
          </a:p>
          <a:p>
            <a:r>
              <a:rPr lang="en-US" dirty="0"/>
              <a:t>	and inferred social states rather than only reacting to the present.</a:t>
            </a:r>
          </a:p>
          <a:p>
            <a:r>
              <a:rPr lang="en-US" dirty="0"/>
              <a:t>This is what distinguishes a clever foraging mammal from a macaque weighing alliances years in advance.</a:t>
            </a:r>
          </a:p>
        </p:txBody>
      </p:sp>
      <p:sp>
        <p:nvSpPr>
          <p:cNvPr id="4" name="Slide Number Placeholder 3">
            <a:extLst>
              <a:ext uri="{FF2B5EF4-FFF2-40B4-BE49-F238E27FC236}">
                <a16:creationId xmlns:a16="http://schemas.microsoft.com/office/drawing/2014/main" id="{9D290208-2707-6C10-4780-D367E9B1ED8F}"/>
              </a:ext>
            </a:extLst>
          </p:cNvPr>
          <p:cNvSpPr>
            <a:spLocks noGrp="1"/>
          </p:cNvSpPr>
          <p:nvPr>
            <p:ph type="sldNum" sz="quarter" idx="5"/>
          </p:nvPr>
        </p:nvSpPr>
        <p:spPr/>
        <p:txBody>
          <a:bodyPr/>
          <a:lstStyle/>
          <a:p>
            <a:fld id="{B0C32C59-1409-2640-866F-4A1083575A35}" type="slidenum">
              <a:rPr lang="en-US" smtClean="0"/>
              <a:t>5</a:t>
            </a:fld>
            <a:endParaRPr lang="en-US"/>
          </a:p>
        </p:txBody>
      </p:sp>
    </p:spTree>
    <p:extLst>
      <p:ext uri="{BB962C8B-B14F-4D97-AF65-F5344CB8AC3E}">
        <p14:creationId xmlns:p14="http://schemas.microsoft.com/office/powerpoint/2010/main" val="2617058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92E65-F5DC-DBA3-A519-3023F6E978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8FCB6E-3049-F467-A285-746694386D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6A15E7-4234-BFCC-16F9-ED725AC2715A}"/>
              </a:ext>
            </a:extLst>
          </p:cNvPr>
          <p:cNvSpPr>
            <a:spLocks noGrp="1"/>
          </p:cNvSpPr>
          <p:nvPr>
            <p:ph type="body" idx="1"/>
          </p:nvPr>
        </p:nvSpPr>
        <p:spPr/>
        <p:txBody>
          <a:bodyPr/>
          <a:lstStyle/>
          <a:p>
            <a:r>
              <a:rPr lang="en-US" b="0" dirty="0"/>
              <a:t>Now that we know what primates </a:t>
            </a:r>
            <a:r>
              <a:rPr lang="en-US" b="0" i="1" dirty="0"/>
              <a:t>had to compute</a:t>
            </a:r>
            <a:r>
              <a:rPr lang="en-US" b="0" dirty="0"/>
              <a:t>, </a:t>
            </a:r>
          </a:p>
          <a:p>
            <a:r>
              <a:rPr lang="en-US" b="0" dirty="0"/>
              <a:t>	we can ask what kind of neural machinery would make that possible.</a:t>
            </a:r>
          </a:p>
          <a:p>
            <a:r>
              <a:rPr lang="en-US" b="0" dirty="0"/>
              <a:t>Before we look at regions, we’ll outline the design requirements implied by primate social cognition.</a:t>
            </a:r>
          </a:p>
          <a:p>
            <a:r>
              <a:rPr lang="en-US" b="0" dirty="0"/>
              <a:t>These are the architectural principles needed to simulate others, </a:t>
            </a:r>
          </a:p>
          <a:p>
            <a:r>
              <a:rPr lang="en-US" b="0" dirty="0"/>
              <a:t>	simulate ourselves, and learn from observation.</a:t>
            </a:r>
          </a:p>
          <a:p>
            <a:endParaRPr lang="en-US" b="0" dirty="0"/>
          </a:p>
          <a:p>
            <a:r>
              <a:rPr lang="en-US" b="0" dirty="0"/>
              <a:t>First, primates needed sustained internal representations </a:t>
            </a:r>
          </a:p>
          <a:p>
            <a:r>
              <a:rPr lang="en-US" b="0" dirty="0"/>
              <a:t>	— activity that persists even when nothing is happening externally.</a:t>
            </a:r>
          </a:p>
          <a:p>
            <a:r>
              <a:rPr lang="en-US" b="0" dirty="0"/>
              <a:t>Second, they needed multi-modal integration, </a:t>
            </a:r>
          </a:p>
          <a:p>
            <a:r>
              <a:rPr lang="en-US" b="0" dirty="0"/>
              <a:t>	combining memory, perception, value, and action in a shared workspace.</a:t>
            </a:r>
          </a:p>
          <a:p>
            <a:r>
              <a:rPr lang="en-US" b="0" dirty="0"/>
              <a:t>Third, they needed gating and routing mechanisms </a:t>
            </a:r>
          </a:p>
          <a:p>
            <a:r>
              <a:rPr lang="en-US" b="0" dirty="0"/>
              <a:t>	to protect goals, suppress distractions, and deploy behavior strategically.</a:t>
            </a:r>
            <a:br>
              <a:rPr lang="en-US" b="0" dirty="0"/>
            </a:br>
            <a:endParaRPr lang="en-US" b="0" dirty="0"/>
          </a:p>
          <a:p>
            <a:r>
              <a:rPr lang="en-US" b="0" dirty="0"/>
              <a:t>They also required recurrent predictive loops, </a:t>
            </a:r>
          </a:p>
          <a:p>
            <a:r>
              <a:rPr lang="en-US" b="0" dirty="0"/>
              <a:t>	where circuits could rehearse futures, </a:t>
            </a:r>
          </a:p>
          <a:p>
            <a:r>
              <a:rPr lang="en-US" b="0" dirty="0"/>
              <a:t>	update expectations, and revise plans on the fly.</a:t>
            </a:r>
          </a:p>
          <a:p>
            <a:r>
              <a:rPr lang="en-US" b="0" dirty="0"/>
              <a:t>And because social life depends on reward, trust, and reputation, </a:t>
            </a:r>
          </a:p>
          <a:p>
            <a:r>
              <a:rPr lang="en-US" b="0" dirty="0"/>
              <a:t>	primates needed a tight interface between value circuits and memory systems.</a:t>
            </a:r>
          </a:p>
          <a:p>
            <a:r>
              <a:rPr lang="en-US" b="0" dirty="0"/>
              <a:t>In short: the computational capacities we saw in Lecture 2 imply </a:t>
            </a:r>
          </a:p>
          <a:p>
            <a:r>
              <a:rPr lang="en-US" b="0" dirty="0"/>
              <a:t>	a nervous system built for holding possibilities and choosing among them.</a:t>
            </a:r>
          </a:p>
          <a:p>
            <a:endParaRPr lang="en-US" b="0" dirty="0"/>
          </a:p>
          <a:p>
            <a:r>
              <a:rPr lang="en-US" b="0" dirty="0"/>
              <a:t>Keep these themes in mind — in the next slides we’ll see where in the brain they live, </a:t>
            </a:r>
          </a:p>
          <a:p>
            <a:r>
              <a:rPr lang="en-US" b="0" dirty="0"/>
              <a:t>	how they developed, and what neural innovations made them possible.</a:t>
            </a:r>
          </a:p>
          <a:p>
            <a:r>
              <a:rPr lang="en-US" b="0" dirty="0"/>
              <a:t>This slide bridges our Marr levels: from the </a:t>
            </a:r>
            <a:r>
              <a:rPr lang="en-US" b="0" i="1" dirty="0"/>
              <a:t>functions primates had to compute</a:t>
            </a:r>
            <a:r>
              <a:rPr lang="en-US" b="0" dirty="0"/>
              <a:t> </a:t>
            </a:r>
          </a:p>
          <a:p>
            <a:r>
              <a:rPr lang="en-US" b="0" dirty="0"/>
              <a:t>	to the physical architectures that compute them.</a:t>
            </a:r>
          </a:p>
        </p:txBody>
      </p:sp>
      <p:sp>
        <p:nvSpPr>
          <p:cNvPr id="4" name="Slide Number Placeholder 3">
            <a:extLst>
              <a:ext uri="{FF2B5EF4-FFF2-40B4-BE49-F238E27FC236}">
                <a16:creationId xmlns:a16="http://schemas.microsoft.com/office/drawing/2014/main" id="{DE4306BE-37AF-5FE0-38BF-3680AA420995}"/>
              </a:ext>
            </a:extLst>
          </p:cNvPr>
          <p:cNvSpPr>
            <a:spLocks noGrp="1"/>
          </p:cNvSpPr>
          <p:nvPr>
            <p:ph type="sldNum" sz="quarter" idx="5"/>
          </p:nvPr>
        </p:nvSpPr>
        <p:spPr/>
        <p:txBody>
          <a:bodyPr/>
          <a:lstStyle/>
          <a:p>
            <a:fld id="{B0C32C59-1409-2640-866F-4A1083575A35}" type="slidenum">
              <a:rPr lang="en-US" smtClean="0"/>
              <a:t>6</a:t>
            </a:fld>
            <a:endParaRPr lang="en-US"/>
          </a:p>
        </p:txBody>
      </p:sp>
    </p:spTree>
    <p:extLst>
      <p:ext uri="{BB962C8B-B14F-4D97-AF65-F5344CB8AC3E}">
        <p14:creationId xmlns:p14="http://schemas.microsoft.com/office/powerpoint/2010/main" val="3989567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2B45D-1B1B-772E-DDDE-F8D884D5C1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D2A8B9-58D2-0EB7-F5C5-6F9CF933EB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B4751C-710C-6DB4-CAF6-F5E31604E5D2}"/>
              </a:ext>
            </a:extLst>
          </p:cNvPr>
          <p:cNvSpPr>
            <a:spLocks noGrp="1"/>
          </p:cNvSpPr>
          <p:nvPr>
            <p:ph type="body" idx="1"/>
          </p:nvPr>
        </p:nvSpPr>
        <p:spPr/>
        <p:txBody>
          <a:bodyPr/>
          <a:lstStyle/>
          <a:p>
            <a:r>
              <a:rPr lang="en-US" dirty="0"/>
              <a:t>Once internal models became behaviorally useful, </a:t>
            </a:r>
          </a:p>
          <a:p>
            <a:r>
              <a:rPr lang="en-US" dirty="0"/>
              <a:t>	primates evolved the circuitry to sustain and distribute them across the brain.</a:t>
            </a:r>
          </a:p>
          <a:p>
            <a:r>
              <a:rPr lang="en-US" dirty="0"/>
              <a:t>A major part of this shift was the expansion of </a:t>
            </a:r>
            <a:r>
              <a:rPr lang="en-US" b="1" dirty="0"/>
              <a:t>white matter</a:t>
            </a:r>
            <a:r>
              <a:rPr lang="en-US" dirty="0"/>
              <a:t>, </a:t>
            </a:r>
          </a:p>
          <a:p>
            <a:r>
              <a:rPr lang="en-US" dirty="0"/>
              <a:t>	the long-range axon bundles that connect distant cortical regions.</a:t>
            </a:r>
          </a:p>
          <a:p>
            <a:r>
              <a:rPr lang="en-US" dirty="0"/>
              <a:t>More white matter meant more bandwidth for information to travel, </a:t>
            </a:r>
          </a:p>
          <a:p>
            <a:r>
              <a:rPr lang="en-US" dirty="0"/>
              <a:t>	allowing representations to be shared across memory, value, perception, and action systems.</a:t>
            </a:r>
          </a:p>
          <a:p>
            <a:endParaRPr lang="en-US" dirty="0"/>
          </a:p>
          <a:p>
            <a:r>
              <a:rPr lang="en-US" dirty="0"/>
              <a:t>In primates — unlike rodents — association areas show </a:t>
            </a:r>
            <a:r>
              <a:rPr lang="en-US" b="1" dirty="0"/>
              <a:t>disproportionately enlarged long-range corticocortical axons</a:t>
            </a:r>
            <a:r>
              <a:rPr lang="en-US" dirty="0"/>
              <a:t>, </a:t>
            </a:r>
          </a:p>
          <a:p>
            <a:r>
              <a:rPr lang="en-US" dirty="0"/>
              <a:t>	especially </a:t>
            </a:r>
            <a:r>
              <a:rPr lang="en-US" dirty="0" err="1"/>
              <a:t>fronto</a:t>
            </a:r>
            <a:r>
              <a:rPr lang="en-US" dirty="0"/>
              <a:t>-temporal and </a:t>
            </a:r>
            <a:r>
              <a:rPr lang="en-US" dirty="0" err="1"/>
              <a:t>fronto</a:t>
            </a:r>
            <a:r>
              <a:rPr lang="en-US" dirty="0"/>
              <a:t>-parietal tracts.</a:t>
            </a:r>
          </a:p>
          <a:p>
            <a:r>
              <a:rPr lang="en-US" dirty="0"/>
              <a:t>For example, the </a:t>
            </a:r>
            <a:r>
              <a:rPr lang="en-US" b="1" dirty="0"/>
              <a:t>superior longitudinal fasciculus</a:t>
            </a:r>
            <a:r>
              <a:rPr lang="en-US" dirty="0"/>
              <a:t> and </a:t>
            </a:r>
            <a:r>
              <a:rPr lang="en-US" b="1" dirty="0"/>
              <a:t>uncinate fasciculus</a:t>
            </a:r>
            <a:r>
              <a:rPr lang="en-US" dirty="0"/>
              <a:t> </a:t>
            </a:r>
          </a:p>
          <a:p>
            <a:r>
              <a:rPr lang="en-US" dirty="0"/>
              <a:t>	are dramatically more developed in primates and support communication between PFC, </a:t>
            </a:r>
          </a:p>
          <a:p>
            <a:r>
              <a:rPr lang="en-US" dirty="0"/>
              <a:t>	temporal cortex, and limbic structures.</a:t>
            </a:r>
          </a:p>
          <a:p>
            <a:r>
              <a:rPr lang="en-US" dirty="0"/>
              <a:t>This wiring infrastructure enables circuits to </a:t>
            </a:r>
            <a:r>
              <a:rPr lang="en-US" b="1" dirty="0"/>
              <a:t>hold and combine</a:t>
            </a:r>
            <a:r>
              <a:rPr lang="en-US" dirty="0"/>
              <a:t> social memories, predictions, and goals.</a:t>
            </a:r>
          </a:p>
          <a:p>
            <a:endParaRPr lang="en-US" dirty="0"/>
          </a:p>
          <a:p>
            <a:r>
              <a:rPr lang="en-US" dirty="0"/>
              <a:t>At the same time, </a:t>
            </a:r>
            <a:r>
              <a:rPr lang="en-US" b="1" dirty="0"/>
              <a:t>recurrent connectivity</a:t>
            </a:r>
            <a:r>
              <a:rPr lang="en-US" dirty="0"/>
              <a:t> </a:t>
            </a:r>
          </a:p>
          <a:p>
            <a:r>
              <a:rPr lang="en-US" dirty="0"/>
              <a:t>	— loops where signals feed back into earlier processing stages </a:t>
            </a:r>
          </a:p>
          <a:p>
            <a:r>
              <a:rPr lang="en-US" dirty="0"/>
              <a:t>	— expanded and strengthened.</a:t>
            </a:r>
          </a:p>
          <a:p>
            <a:r>
              <a:rPr lang="en-US" dirty="0"/>
              <a:t>Recurrent loops allow activity to continue after a stimulus disappears, </a:t>
            </a:r>
          </a:p>
          <a:p>
            <a:r>
              <a:rPr lang="en-US" dirty="0"/>
              <a:t>	giving internal models a life of their own.</a:t>
            </a:r>
          </a:p>
          <a:p>
            <a:r>
              <a:rPr lang="en-US" dirty="0"/>
              <a:t>Instead of responding only to current input, primate brains can maintain expected states </a:t>
            </a:r>
          </a:p>
          <a:p>
            <a:r>
              <a:rPr lang="en-US" dirty="0"/>
              <a:t>	and update internal simulations in their absence.</a:t>
            </a:r>
          </a:p>
          <a:p>
            <a:endParaRPr lang="en-US" dirty="0"/>
          </a:p>
          <a:p>
            <a:r>
              <a:rPr lang="en-US" dirty="0"/>
              <a:t>For example, primates have </a:t>
            </a:r>
            <a:r>
              <a:rPr lang="en-US" b="1" dirty="0"/>
              <a:t>expanded layer III pyramidal neuron networks</a:t>
            </a:r>
            <a:r>
              <a:rPr lang="en-US" dirty="0"/>
              <a:t> </a:t>
            </a:r>
          </a:p>
          <a:p>
            <a:r>
              <a:rPr lang="en-US" dirty="0"/>
              <a:t>	with long horizontal axon collaterals and dense reciprocal connections </a:t>
            </a:r>
          </a:p>
          <a:p>
            <a:r>
              <a:rPr lang="en-US" dirty="0"/>
              <a:t>	across cortical columns and areas.</a:t>
            </a:r>
          </a:p>
          <a:p>
            <a:r>
              <a:rPr lang="en-US" dirty="0"/>
              <a:t>They also show </a:t>
            </a:r>
            <a:r>
              <a:rPr lang="en-US" b="1" dirty="0"/>
              <a:t>hyper-developed cortico-cortical feedback projections</a:t>
            </a:r>
            <a:r>
              <a:rPr lang="en-US" dirty="0"/>
              <a:t> f</a:t>
            </a:r>
          </a:p>
          <a:p>
            <a:r>
              <a:rPr lang="en-US" dirty="0"/>
              <a:t>	rom higher-order association areas to earlier sensory regions </a:t>
            </a:r>
          </a:p>
          <a:p>
            <a:r>
              <a:rPr lang="en-US" dirty="0"/>
              <a:t>	— a feature far less pronounced in non-primates.</a:t>
            </a:r>
          </a:p>
          <a:p>
            <a:r>
              <a:rPr lang="en-US" dirty="0"/>
              <a:t>These dense recurrent pathways allow primates </a:t>
            </a:r>
          </a:p>
          <a:p>
            <a:r>
              <a:rPr lang="en-US" dirty="0"/>
              <a:t>	to </a:t>
            </a:r>
            <a:r>
              <a:rPr lang="en-US" b="1" dirty="0"/>
              <a:t>sustain internally generated activity streams</a:t>
            </a:r>
            <a:r>
              <a:rPr lang="en-US" dirty="0"/>
              <a:t> without external triggers.</a:t>
            </a:r>
          </a:p>
          <a:p>
            <a:endParaRPr lang="en-US" dirty="0"/>
          </a:p>
          <a:p>
            <a:r>
              <a:rPr lang="en-US" dirty="0"/>
              <a:t>These wiring changes supported a new operating mode: </a:t>
            </a:r>
          </a:p>
          <a:p>
            <a:r>
              <a:rPr lang="en-US" dirty="0"/>
              <a:t>	persistent network dynamics that could hold “future-oriented” states in place.</a:t>
            </a:r>
          </a:p>
          <a:p>
            <a:r>
              <a:rPr lang="en-US" dirty="0"/>
              <a:t>This is how the brain becomes a system that </a:t>
            </a:r>
            <a:r>
              <a:rPr lang="en-US" b="1" dirty="0"/>
              <a:t>keeps intentions active</a:t>
            </a:r>
            <a:r>
              <a:rPr lang="en-US" dirty="0"/>
              <a:t>, </a:t>
            </a:r>
          </a:p>
          <a:p>
            <a:r>
              <a:rPr lang="en-US" dirty="0"/>
              <a:t>	instead of one that resets when the world quiets down.</a:t>
            </a:r>
          </a:p>
          <a:p>
            <a:endParaRPr lang="en-US" dirty="0"/>
          </a:p>
          <a:p>
            <a:r>
              <a:rPr lang="en-US" dirty="0"/>
              <a:t>White-matter growth and recurrent circuitry did not replace older learning systems </a:t>
            </a:r>
          </a:p>
          <a:p>
            <a:r>
              <a:rPr lang="en-US" dirty="0"/>
              <a:t>	— they </a:t>
            </a:r>
            <a:r>
              <a:rPr lang="en-US" b="1" dirty="0"/>
              <a:t>layered new control onto them</a:t>
            </a:r>
            <a:r>
              <a:rPr lang="en-US" dirty="0"/>
              <a:t>.</a:t>
            </a:r>
          </a:p>
          <a:p>
            <a:r>
              <a:rPr lang="en-US" dirty="0"/>
              <a:t>The result was a brain capable of running internal simulations, </a:t>
            </a:r>
          </a:p>
          <a:p>
            <a:r>
              <a:rPr lang="en-US" dirty="0"/>
              <a:t>	keeping long-term plans active, and coordinating behavior toward them.</a:t>
            </a:r>
          </a:p>
          <a:p>
            <a:r>
              <a:rPr lang="en-US" dirty="0"/>
              <a:t>Next, we’ll see how these connectivity innovations converged in </a:t>
            </a:r>
            <a:r>
              <a:rPr lang="en-US" b="1" dirty="0"/>
              <a:t>prefrontal and association cortex</a:t>
            </a:r>
            <a:r>
              <a:rPr lang="en-US" dirty="0"/>
              <a:t>, </a:t>
            </a:r>
          </a:p>
          <a:p>
            <a:r>
              <a:rPr lang="en-US" dirty="0"/>
              <a:t>	the central workspace for social strategy.</a:t>
            </a:r>
          </a:p>
        </p:txBody>
      </p:sp>
      <p:sp>
        <p:nvSpPr>
          <p:cNvPr id="4" name="Slide Number Placeholder 3">
            <a:extLst>
              <a:ext uri="{FF2B5EF4-FFF2-40B4-BE49-F238E27FC236}">
                <a16:creationId xmlns:a16="http://schemas.microsoft.com/office/drawing/2014/main" id="{2A431B17-E600-F3D4-EF13-1A819C4DE0F1}"/>
              </a:ext>
            </a:extLst>
          </p:cNvPr>
          <p:cNvSpPr>
            <a:spLocks noGrp="1"/>
          </p:cNvSpPr>
          <p:nvPr>
            <p:ph type="sldNum" sz="quarter" idx="5"/>
          </p:nvPr>
        </p:nvSpPr>
        <p:spPr/>
        <p:txBody>
          <a:bodyPr/>
          <a:lstStyle/>
          <a:p>
            <a:fld id="{B0C32C59-1409-2640-866F-4A1083575A35}" type="slidenum">
              <a:rPr lang="en-US" smtClean="0"/>
              <a:t>7</a:t>
            </a:fld>
            <a:endParaRPr lang="en-US"/>
          </a:p>
        </p:txBody>
      </p:sp>
    </p:spTree>
    <p:extLst>
      <p:ext uri="{BB962C8B-B14F-4D97-AF65-F5344CB8AC3E}">
        <p14:creationId xmlns:p14="http://schemas.microsoft.com/office/powerpoint/2010/main" val="494038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09A53-9251-B2CD-1F41-36B11F070A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DC41D1-CF15-8054-68C6-3ACC98ED25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04DDBC-84F9-2406-6D32-2A4279520E72}"/>
              </a:ext>
            </a:extLst>
          </p:cNvPr>
          <p:cNvSpPr>
            <a:spLocks noGrp="1"/>
          </p:cNvSpPr>
          <p:nvPr>
            <p:ph type="body" idx="1"/>
          </p:nvPr>
        </p:nvSpPr>
        <p:spPr/>
        <p:txBody>
          <a:bodyPr/>
          <a:lstStyle/>
          <a:p>
            <a:r>
              <a:rPr lang="en-US" b="0" dirty="0"/>
              <a:t>Across primates, association cortex expanded more than any other functional territory, </a:t>
            </a:r>
          </a:p>
          <a:p>
            <a:r>
              <a:rPr lang="en-US" b="0" dirty="0"/>
              <a:t>	especially in frontal and temporal lobes.</a:t>
            </a:r>
          </a:p>
          <a:p>
            <a:r>
              <a:rPr lang="en-US" b="0" dirty="0"/>
              <a:t>This expansion increased the amount of cortex devoted not to sensation or movement, </a:t>
            </a:r>
          </a:p>
          <a:p>
            <a:r>
              <a:rPr lang="en-US" b="0" dirty="0"/>
              <a:t>	but to holding, combining, and transforming internal representations.</a:t>
            </a:r>
          </a:p>
          <a:p>
            <a:r>
              <a:rPr lang="en-US" b="0" dirty="0"/>
              <a:t>It created a substrate capable of storing multiple possibilities at once </a:t>
            </a:r>
          </a:p>
          <a:p>
            <a:r>
              <a:rPr lang="en-US" b="0" dirty="0"/>
              <a:t>	— a requirement for simulating agents, futures, and contingencies.</a:t>
            </a:r>
          </a:p>
          <a:p>
            <a:endParaRPr lang="en-US" b="0" dirty="0"/>
          </a:p>
          <a:p>
            <a:r>
              <a:rPr lang="en-US" b="0" dirty="0"/>
              <a:t>Within this enlarged association cortex, prefrontal cortex (PFC) emerged as a specialized orchestrator.</a:t>
            </a:r>
          </a:p>
          <a:p>
            <a:r>
              <a:rPr lang="en-US" b="0" dirty="0"/>
              <a:t>Association areas can represent information; PFC determines what should be active, </a:t>
            </a:r>
          </a:p>
          <a:p>
            <a:r>
              <a:rPr lang="en-US" b="0" dirty="0"/>
              <a:t>	what should be suppressed, when to switch, and how to route signals across systems.</a:t>
            </a:r>
          </a:p>
          <a:p>
            <a:r>
              <a:rPr lang="en-US" b="0" dirty="0"/>
              <a:t>In primates, this produced a coordinated workspace </a:t>
            </a:r>
          </a:p>
          <a:p>
            <a:r>
              <a:rPr lang="en-US" b="0" dirty="0"/>
              <a:t>	in which memory, value, perception, and action systems </a:t>
            </a:r>
          </a:p>
          <a:p>
            <a:r>
              <a:rPr lang="en-US" b="0" dirty="0"/>
              <a:t>	could be accessed and reconfigured flexibly.</a:t>
            </a:r>
          </a:p>
          <a:p>
            <a:endParaRPr lang="en-US" b="0" dirty="0"/>
          </a:p>
          <a:p>
            <a:r>
              <a:rPr lang="en-US" b="0" dirty="0"/>
              <a:t>Structurally, this integration depended on massively increased cortico-cortical projections, </a:t>
            </a:r>
          </a:p>
          <a:p>
            <a:r>
              <a:rPr lang="en-US" b="0" dirty="0"/>
              <a:t>	especially between PFC, temporal cortex, and parietal association areas.</a:t>
            </a:r>
          </a:p>
          <a:p>
            <a:r>
              <a:rPr lang="en-US" b="0" dirty="0"/>
              <a:t>Primates also evolved more diverse pyramidal cell types and laminar specialization in these regions, </a:t>
            </a:r>
          </a:p>
          <a:p>
            <a:r>
              <a:rPr lang="en-US" b="0" dirty="0"/>
              <a:t>	enabling finer control of recurrent loops and long-range signaling.</a:t>
            </a:r>
          </a:p>
          <a:p>
            <a:r>
              <a:rPr lang="en-US" b="0" dirty="0"/>
              <a:t>Rather than a single “thinking center,” primate cortex functions as a distributed workspace with a conductor.</a:t>
            </a:r>
          </a:p>
          <a:p>
            <a:endParaRPr lang="en-US" b="0" dirty="0"/>
          </a:p>
          <a:p>
            <a:r>
              <a:rPr lang="en-US" b="0" dirty="0"/>
              <a:t>Functionally, this architecture supports long-horizon behavior.</a:t>
            </a:r>
          </a:p>
          <a:p>
            <a:r>
              <a:rPr lang="en-US" b="0" dirty="0"/>
              <a:t>A chimpanzee deciding whether to help an ally in a fight must maintain social memories, </a:t>
            </a:r>
          </a:p>
          <a:p>
            <a:r>
              <a:rPr lang="en-US" b="0" dirty="0"/>
              <a:t>	evaluate future payoffs, inhibit impulsive reactions, and coordinate motor readiness </a:t>
            </a:r>
          </a:p>
          <a:p>
            <a:r>
              <a:rPr lang="en-US" b="0" dirty="0"/>
              <a:t>	— all while the world continues to unfold.</a:t>
            </a:r>
          </a:p>
          <a:p>
            <a:r>
              <a:rPr lang="en-US" b="0" dirty="0"/>
              <a:t>The primate workspace system provides the neural real estate and control mechanisms to do this.</a:t>
            </a:r>
          </a:p>
          <a:p>
            <a:r>
              <a:rPr lang="en-US" b="0" dirty="0"/>
              <a:t>From here, we turn to its components </a:t>
            </a:r>
          </a:p>
          <a:p>
            <a:r>
              <a:rPr lang="en-US" b="0" dirty="0"/>
              <a:t>	— beginning with regions that specialize in rules, value, conflict, and strategic depth.</a:t>
            </a:r>
          </a:p>
        </p:txBody>
      </p:sp>
      <p:sp>
        <p:nvSpPr>
          <p:cNvPr id="4" name="Slide Number Placeholder 3">
            <a:extLst>
              <a:ext uri="{FF2B5EF4-FFF2-40B4-BE49-F238E27FC236}">
                <a16:creationId xmlns:a16="http://schemas.microsoft.com/office/drawing/2014/main" id="{91974394-1DC2-8705-89A0-342CCE23515D}"/>
              </a:ext>
            </a:extLst>
          </p:cNvPr>
          <p:cNvSpPr>
            <a:spLocks noGrp="1"/>
          </p:cNvSpPr>
          <p:nvPr>
            <p:ph type="sldNum" sz="quarter" idx="5"/>
          </p:nvPr>
        </p:nvSpPr>
        <p:spPr/>
        <p:txBody>
          <a:bodyPr/>
          <a:lstStyle/>
          <a:p>
            <a:fld id="{B0C32C59-1409-2640-866F-4A1083575A35}" type="slidenum">
              <a:rPr lang="en-US" smtClean="0"/>
              <a:t>8</a:t>
            </a:fld>
            <a:endParaRPr lang="en-US"/>
          </a:p>
        </p:txBody>
      </p:sp>
    </p:spTree>
    <p:extLst>
      <p:ext uri="{BB962C8B-B14F-4D97-AF65-F5344CB8AC3E}">
        <p14:creationId xmlns:p14="http://schemas.microsoft.com/office/powerpoint/2010/main" val="3231589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43442-E6DD-4F1E-2461-5FB56FF064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361B88-E344-5CF4-0033-D2502D892B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DAE76F-EE3D-0866-B568-5FD62E07757E}"/>
              </a:ext>
            </a:extLst>
          </p:cNvPr>
          <p:cNvSpPr>
            <a:spLocks noGrp="1"/>
          </p:cNvSpPr>
          <p:nvPr>
            <p:ph type="body" idx="1"/>
          </p:nvPr>
        </p:nvSpPr>
        <p:spPr/>
        <p:txBody>
          <a:bodyPr/>
          <a:lstStyle/>
          <a:p>
            <a:r>
              <a:rPr lang="en-US" b="0" dirty="0"/>
              <a:t>One core component of the primate prefrontal system is dorsolateral prefrontal cortex (DLPFC).</a:t>
            </a:r>
          </a:p>
          <a:p>
            <a:r>
              <a:rPr lang="en-US" b="0" dirty="0"/>
              <a:t>While association cortex can hold representations, </a:t>
            </a:r>
          </a:p>
          <a:p>
            <a:r>
              <a:rPr lang="en-US" b="0" dirty="0"/>
              <a:t>	DLPFC maintains task structure, rules, and contingencies </a:t>
            </a:r>
          </a:p>
          <a:p>
            <a:r>
              <a:rPr lang="en-US" b="0" dirty="0"/>
              <a:t>	— the “if–then” scaffolding needed for flexible behavior.</a:t>
            </a:r>
          </a:p>
          <a:p>
            <a:r>
              <a:rPr lang="en-US" b="0" dirty="0"/>
              <a:t>This includes the ability to hold multiple possible action plans, switch between them, </a:t>
            </a:r>
          </a:p>
          <a:p>
            <a:r>
              <a:rPr lang="en-US" b="0" dirty="0"/>
              <a:t>	and inhibit irrelevant ones.</a:t>
            </a:r>
          </a:p>
          <a:p>
            <a:endParaRPr lang="en-US" b="0" dirty="0"/>
          </a:p>
          <a:p>
            <a:r>
              <a:rPr lang="en-US" b="0" dirty="0"/>
              <a:t>In primates, DLPFC supports counterfactual reasoning </a:t>
            </a:r>
          </a:p>
          <a:p>
            <a:r>
              <a:rPr lang="en-US" b="0" dirty="0"/>
              <a:t>	— thinking about what </a:t>
            </a:r>
            <a:r>
              <a:rPr lang="en-US" b="0" i="1" dirty="0"/>
              <a:t>would</a:t>
            </a:r>
            <a:r>
              <a:rPr lang="en-US" b="0" dirty="0"/>
              <a:t> happen if a different choice were made.</a:t>
            </a:r>
          </a:p>
          <a:p>
            <a:r>
              <a:rPr lang="en-US" b="0" dirty="0"/>
              <a:t>This is directly relevant to social strategy: choosing whether to challenge a rival </a:t>
            </a:r>
          </a:p>
          <a:p>
            <a:r>
              <a:rPr lang="en-US" b="0" dirty="0"/>
              <a:t>	or defer requires comparing imagined outcomes.</a:t>
            </a:r>
          </a:p>
          <a:p>
            <a:r>
              <a:rPr lang="en-US" b="0" dirty="0"/>
              <a:t>These functions go beyond simple reinforcement </a:t>
            </a:r>
          </a:p>
          <a:p>
            <a:r>
              <a:rPr lang="en-US" b="0" dirty="0"/>
              <a:t>	and require structured internal models of options and their consequences.</a:t>
            </a:r>
          </a:p>
          <a:p>
            <a:endParaRPr lang="en-US" b="0" dirty="0"/>
          </a:p>
          <a:p>
            <a:r>
              <a:rPr lang="en-US" b="0" dirty="0" err="1"/>
              <a:t>Neurally</a:t>
            </a:r>
            <a:r>
              <a:rPr lang="en-US" b="0" dirty="0"/>
              <a:t>, DLPFC contains dense recurrent microcircuits </a:t>
            </a:r>
          </a:p>
          <a:p>
            <a:r>
              <a:rPr lang="en-US" b="0" dirty="0"/>
              <a:t>	and receives convergent inputs from parietal and temporal association areas.</a:t>
            </a:r>
          </a:p>
          <a:p>
            <a:r>
              <a:rPr lang="en-US" b="0" dirty="0"/>
              <a:t>It also sends top–down projections to sensory and motor regions,</a:t>
            </a:r>
          </a:p>
          <a:p>
            <a:r>
              <a:rPr lang="en-US" b="0" dirty="0"/>
              <a:t>	 letting internal rules shape attention and action selection.</a:t>
            </a:r>
          </a:p>
          <a:p>
            <a:r>
              <a:rPr lang="en-US" b="0" dirty="0"/>
              <a:t>In primates, these circuits are larger, more laminated, and more interconnected than in other mammals.</a:t>
            </a:r>
          </a:p>
          <a:p>
            <a:endParaRPr lang="en-US" b="0" dirty="0"/>
          </a:p>
          <a:p>
            <a:r>
              <a:rPr lang="en-US" b="0" dirty="0"/>
              <a:t>This architecture allows an individual to hold a social rule in mind </a:t>
            </a:r>
          </a:p>
          <a:p>
            <a:r>
              <a:rPr lang="en-US" b="0" dirty="0"/>
              <a:t>	even when current stimuli are tempting or ambiguous.</a:t>
            </a:r>
          </a:p>
          <a:p>
            <a:r>
              <a:rPr lang="en-US" b="0" dirty="0"/>
              <a:t>A subordinate macaque, for example, may suppress a food grab when the dominant individual is nearby, </a:t>
            </a:r>
          </a:p>
          <a:p>
            <a:r>
              <a:rPr lang="en-US" b="0" dirty="0"/>
              <a:t>	not due to fear alone, but because its internal model represents the likely outcome.</a:t>
            </a:r>
          </a:p>
          <a:p>
            <a:r>
              <a:rPr lang="en-US" b="0" dirty="0"/>
              <a:t>DLPFC underlies the capacity to act according to a plan rather than a moment, </a:t>
            </a:r>
          </a:p>
          <a:p>
            <a:r>
              <a:rPr lang="en-US" b="0" dirty="0"/>
              <a:t>	a critical ingredient of social intelligence.</a:t>
            </a:r>
          </a:p>
          <a:p>
            <a:r>
              <a:rPr lang="en-US" b="0" dirty="0"/>
              <a:t>Next, we will examine regions that evaluate not rules but values and norms </a:t>
            </a:r>
          </a:p>
          <a:p>
            <a:r>
              <a:rPr lang="en-US" b="0" dirty="0"/>
              <a:t>	— the other half of strategic control.</a:t>
            </a:r>
          </a:p>
        </p:txBody>
      </p:sp>
      <p:sp>
        <p:nvSpPr>
          <p:cNvPr id="4" name="Slide Number Placeholder 3">
            <a:extLst>
              <a:ext uri="{FF2B5EF4-FFF2-40B4-BE49-F238E27FC236}">
                <a16:creationId xmlns:a16="http://schemas.microsoft.com/office/drawing/2014/main" id="{CDAB01C9-DE57-4876-2D7E-3F47BD2460A0}"/>
              </a:ext>
            </a:extLst>
          </p:cNvPr>
          <p:cNvSpPr>
            <a:spLocks noGrp="1"/>
          </p:cNvSpPr>
          <p:nvPr>
            <p:ph type="sldNum" sz="quarter" idx="5"/>
          </p:nvPr>
        </p:nvSpPr>
        <p:spPr/>
        <p:txBody>
          <a:bodyPr/>
          <a:lstStyle/>
          <a:p>
            <a:fld id="{B0C32C59-1409-2640-866F-4A1083575A35}" type="slidenum">
              <a:rPr lang="en-US" smtClean="0"/>
              <a:t>9</a:t>
            </a:fld>
            <a:endParaRPr lang="en-US"/>
          </a:p>
        </p:txBody>
      </p:sp>
    </p:spTree>
    <p:extLst>
      <p:ext uri="{BB962C8B-B14F-4D97-AF65-F5344CB8AC3E}">
        <p14:creationId xmlns:p14="http://schemas.microsoft.com/office/powerpoint/2010/main" val="33945099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34809-F69F-0D48-97F8-9CF76A5308DF}"/>
              </a:ext>
            </a:extLst>
          </p:cNvPr>
          <p:cNvSpPr>
            <a:spLocks noGrp="1"/>
          </p:cNvSpPr>
          <p:nvPr>
            <p:ph type="ctrTitle" hasCustomPrompt="1"/>
          </p:nvPr>
        </p:nvSpPr>
        <p:spPr>
          <a:xfrm>
            <a:off x="471340" y="1122363"/>
            <a:ext cx="5785769" cy="2387600"/>
          </a:xfrm>
        </p:spPr>
        <p:txBody>
          <a:bodyPr anchor="b">
            <a:normAutofit/>
          </a:bodyPr>
          <a:lstStyle>
            <a:lvl1pPr algn="l">
              <a:defRPr sz="4000">
                <a:solidFill>
                  <a:schemeClr val="bg1"/>
                </a:solidFill>
              </a:defRPr>
            </a:lvl1pPr>
          </a:lstStyle>
          <a:p>
            <a:r>
              <a:rPr lang="en-US" sz="4000" b="1" dirty="0">
                <a:solidFill>
                  <a:schemeClr val="bg1"/>
                </a:solidFill>
                <a:latin typeface="Georgia" charset="0"/>
                <a:ea typeface="Georgia" charset="0"/>
                <a:cs typeface="Georgia" charset="0"/>
              </a:rPr>
              <a:t>Title Here:</a:t>
            </a:r>
            <a:br>
              <a:rPr lang="en-US" sz="4000" b="1" dirty="0">
                <a:solidFill>
                  <a:schemeClr val="bg1"/>
                </a:solidFill>
                <a:latin typeface="Georgia" charset="0"/>
                <a:ea typeface="Georgia" charset="0"/>
                <a:cs typeface="Georgia" charset="0"/>
              </a:rPr>
            </a:br>
            <a:r>
              <a:rPr lang="en-US" sz="4000" b="1" dirty="0">
                <a:solidFill>
                  <a:schemeClr val="bg1"/>
                </a:solidFill>
                <a:latin typeface="Georgia" charset="0"/>
                <a:ea typeface="Georgia" charset="0"/>
                <a:cs typeface="Georgia" charset="0"/>
              </a:rPr>
              <a:t>Tell Your</a:t>
            </a:r>
            <a:br>
              <a:rPr lang="en-US" sz="4000" b="1" dirty="0">
                <a:solidFill>
                  <a:schemeClr val="bg1"/>
                </a:solidFill>
                <a:latin typeface="Georgia" charset="0"/>
                <a:ea typeface="Georgia" charset="0"/>
                <a:cs typeface="Georgia" charset="0"/>
              </a:rPr>
            </a:br>
            <a:r>
              <a:rPr lang="en-US" sz="4000" b="1" dirty="0">
                <a:solidFill>
                  <a:schemeClr val="bg1"/>
                </a:solidFill>
                <a:latin typeface="Georgia" charset="0"/>
                <a:ea typeface="Georgia" charset="0"/>
                <a:cs typeface="Georgia" charset="0"/>
              </a:rPr>
              <a:t>Illinois Story</a:t>
            </a:r>
            <a:endParaRPr lang="en-US" dirty="0"/>
          </a:p>
        </p:txBody>
      </p:sp>
      <p:sp>
        <p:nvSpPr>
          <p:cNvPr id="3" name="Subtitle 2">
            <a:extLst>
              <a:ext uri="{FF2B5EF4-FFF2-40B4-BE49-F238E27FC236}">
                <a16:creationId xmlns:a16="http://schemas.microsoft.com/office/drawing/2014/main" id="{C5FA99F5-1DAB-644E-87BD-7B2BE337DBBB}"/>
              </a:ext>
            </a:extLst>
          </p:cNvPr>
          <p:cNvSpPr>
            <a:spLocks noGrp="1"/>
          </p:cNvSpPr>
          <p:nvPr>
            <p:ph type="subTitle" idx="1" hasCustomPrompt="1"/>
          </p:nvPr>
        </p:nvSpPr>
        <p:spPr>
          <a:xfrm>
            <a:off x="471340" y="3602038"/>
            <a:ext cx="5785769" cy="1655762"/>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6" name="Slide Number Placeholder 5">
            <a:extLst>
              <a:ext uri="{FF2B5EF4-FFF2-40B4-BE49-F238E27FC236}">
                <a16:creationId xmlns:a16="http://schemas.microsoft.com/office/drawing/2014/main" id="{1D5E86B4-4E28-5743-B958-4D04BD329DC7}"/>
              </a:ext>
            </a:extLst>
          </p:cNvPr>
          <p:cNvSpPr>
            <a:spLocks noGrp="1"/>
          </p:cNvSpPr>
          <p:nvPr>
            <p:ph type="sldNum" sz="quarter" idx="12"/>
          </p:nvPr>
        </p:nvSpPr>
        <p:spPr/>
        <p:txBody>
          <a:bodyPr/>
          <a:lstStyle/>
          <a:p>
            <a:fld id="{47306C45-97B4-7545-8562-07255BCE2FE0}" type="slidenum">
              <a:rPr lang="en-US" smtClean="0"/>
              <a:t>‹#›</a:t>
            </a:fld>
            <a:endParaRPr lang="en-US"/>
          </a:p>
        </p:txBody>
      </p:sp>
      <p:pic>
        <p:nvPicPr>
          <p:cNvPr id="5" name="Picture 4">
            <a:extLst>
              <a:ext uri="{FF2B5EF4-FFF2-40B4-BE49-F238E27FC236}">
                <a16:creationId xmlns:a16="http://schemas.microsoft.com/office/drawing/2014/main" id="{96A9BA8F-BF67-344F-9BFA-A8262A79BC82}"/>
              </a:ext>
            </a:extLst>
          </p:cNvPr>
          <p:cNvPicPr>
            <a:picLocks noChangeAspect="1"/>
          </p:cNvPicPr>
          <p:nvPr userDrawn="1"/>
        </p:nvPicPr>
        <p:blipFill>
          <a:blip r:embed="rId3"/>
          <a:stretch>
            <a:fillRect/>
          </a:stretch>
        </p:blipFill>
        <p:spPr>
          <a:xfrm>
            <a:off x="4537075" y="5718264"/>
            <a:ext cx="3117850" cy="807948"/>
          </a:xfrm>
          <a:prstGeom prst="rect">
            <a:avLst/>
          </a:prstGeom>
        </p:spPr>
      </p:pic>
    </p:spTree>
    <p:extLst>
      <p:ext uri="{BB962C8B-B14F-4D97-AF65-F5344CB8AC3E}">
        <p14:creationId xmlns:p14="http://schemas.microsoft.com/office/powerpoint/2010/main" val="678320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15B210D-E74D-9F46-BBEB-61CE8DBFBD6C}"/>
              </a:ext>
            </a:extLst>
          </p:cNvPr>
          <p:cNvSpPr>
            <a:spLocks noGrp="1"/>
          </p:cNvSpPr>
          <p:nvPr>
            <p:ph type="sldNum" sz="quarter" idx="12"/>
          </p:nvPr>
        </p:nvSpPr>
        <p:spPr>
          <a:xfrm>
            <a:off x="9117874" y="6095093"/>
            <a:ext cx="2743200" cy="365125"/>
          </a:xfrm>
        </p:spPr>
        <p:txBody>
          <a:bodyPr/>
          <a:lstStyle/>
          <a:p>
            <a:fld id="{47306C45-97B4-7545-8562-07255BCE2FE0}" type="slidenum">
              <a:rPr lang="en-US" smtClean="0"/>
              <a:t>‹#›</a:t>
            </a:fld>
            <a:endParaRPr lang="en-US"/>
          </a:p>
        </p:txBody>
      </p:sp>
    </p:spTree>
    <p:extLst>
      <p:ext uri="{BB962C8B-B14F-4D97-AF65-F5344CB8AC3E}">
        <p14:creationId xmlns:p14="http://schemas.microsoft.com/office/powerpoint/2010/main" val="148726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C4261-61FB-7142-9417-2F78D3797632}"/>
              </a:ext>
            </a:extLst>
          </p:cNvPr>
          <p:cNvSpPr>
            <a:spLocks noGrp="1"/>
          </p:cNvSpPr>
          <p:nvPr>
            <p:ph type="title" hasCustomPrompt="1"/>
          </p:nvPr>
        </p:nvSpPr>
        <p:spPr>
          <a:xfrm>
            <a:off x="378823" y="365125"/>
            <a:ext cx="9614263" cy="1325563"/>
          </a:xfrm>
        </p:spPr>
        <p:txBody>
          <a:bodyPr/>
          <a:lstStyle>
            <a:lvl1pPr algn="ctr">
              <a:defRPr b="1" i="0">
                <a:solidFill>
                  <a:srgbClr val="E84A27"/>
                </a:solidFill>
                <a:latin typeface="Georgia" panose="02040502050405020303" pitchFamily="18" charset="0"/>
              </a:defRPr>
            </a:lvl1pPr>
          </a:lstStyle>
          <a:p>
            <a:r>
              <a:rPr lang="en-US" dirty="0"/>
              <a:t>Hello.</a:t>
            </a:r>
          </a:p>
        </p:txBody>
      </p:sp>
      <p:sp>
        <p:nvSpPr>
          <p:cNvPr id="3" name="Content Placeholder 2">
            <a:extLst>
              <a:ext uri="{FF2B5EF4-FFF2-40B4-BE49-F238E27FC236}">
                <a16:creationId xmlns:a16="http://schemas.microsoft.com/office/drawing/2014/main" id="{AB412F32-5110-BE43-86BA-CB778EC424F5}"/>
              </a:ext>
            </a:extLst>
          </p:cNvPr>
          <p:cNvSpPr>
            <a:spLocks noGrp="1"/>
          </p:cNvSpPr>
          <p:nvPr>
            <p:ph idx="1"/>
          </p:nvPr>
        </p:nvSpPr>
        <p:spPr>
          <a:xfrm>
            <a:off x="378823" y="1690688"/>
            <a:ext cx="9614263" cy="3625895"/>
          </a:xfrm>
        </p:spPr>
        <p:txBody>
          <a:bodyPr/>
          <a:lstStyle>
            <a:lvl1pPr>
              <a:defRPr>
                <a:solidFill>
                  <a:srgbClr val="13294B"/>
                </a:solidFill>
              </a:defRPr>
            </a:lvl1pPr>
            <a:lvl2pPr>
              <a:defRPr>
                <a:solidFill>
                  <a:srgbClr val="13294B"/>
                </a:solidFill>
              </a:defRPr>
            </a:lvl2pPr>
            <a:lvl3pPr>
              <a:defRPr>
                <a:solidFill>
                  <a:srgbClr val="13294B"/>
                </a:solidFill>
              </a:defRPr>
            </a:lvl3pPr>
            <a:lvl4pPr>
              <a:defRPr>
                <a:solidFill>
                  <a:srgbClr val="13294B"/>
                </a:solidFill>
              </a:defRPr>
            </a:lvl4pPr>
            <a:lvl5pPr>
              <a:defRPr>
                <a:solidFill>
                  <a:srgbClr val="13294B"/>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69632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26ADA6-32C7-6D47-94AB-D149FA9C19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7FDBC8-5F1C-654A-9325-61F4244133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C771FB5C-A5C2-4C44-A9DF-4F6A196EC0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306C45-97B4-7545-8562-07255BCE2FE0}" type="slidenum">
              <a:rPr lang="en-US" smtClean="0"/>
              <a:t>‹#›</a:t>
            </a:fld>
            <a:endParaRPr lang="en-US"/>
          </a:p>
        </p:txBody>
      </p:sp>
    </p:spTree>
    <p:extLst>
      <p:ext uri="{BB962C8B-B14F-4D97-AF65-F5344CB8AC3E}">
        <p14:creationId xmlns:p14="http://schemas.microsoft.com/office/powerpoint/2010/main" val="1008080449"/>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Lst>
  <p:txStyles>
    <p:title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3294B"/>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3294B"/>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3294B"/>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3294B"/>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3294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jpeg"/></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552E"/>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83CDB9E-798C-A842-B031-6BFA04385C39}"/>
              </a:ext>
            </a:extLst>
          </p:cNvPr>
          <p:cNvSpPr>
            <a:spLocks noGrp="1"/>
          </p:cNvSpPr>
          <p:nvPr>
            <p:ph type="ctrTitle"/>
          </p:nvPr>
        </p:nvSpPr>
        <p:spPr>
          <a:xfrm>
            <a:off x="3699571" y="773546"/>
            <a:ext cx="5935859" cy="2720253"/>
          </a:xfrm>
        </p:spPr>
        <p:txBody>
          <a:bodyPr>
            <a:normAutofit fontScale="90000"/>
          </a:bodyPr>
          <a:lstStyle/>
          <a:p>
            <a:pPr algn="ctr"/>
            <a:r>
              <a:rPr lang="en-US" sz="10000" dirty="0">
                <a:latin typeface="Calibri"/>
                <a:cs typeface="Calibri"/>
              </a:rPr>
              <a:t>BCOG 100</a:t>
            </a:r>
            <a:endParaRPr lang="en-US" sz="10000" dirty="0">
              <a:latin typeface="Calibri" panose="020F0502020204030204" pitchFamily="34" charset="0"/>
              <a:cs typeface="Calibri" panose="020F0502020204030204" pitchFamily="34" charset="0"/>
            </a:endParaRPr>
          </a:p>
        </p:txBody>
      </p:sp>
      <p:sp>
        <p:nvSpPr>
          <p:cNvPr id="7" name="Subtitle 6">
            <a:extLst>
              <a:ext uri="{FF2B5EF4-FFF2-40B4-BE49-F238E27FC236}">
                <a16:creationId xmlns:a16="http://schemas.microsoft.com/office/drawing/2014/main" id="{C2F9A5BC-DE40-064D-98AE-B1AA2F274302}"/>
              </a:ext>
            </a:extLst>
          </p:cNvPr>
          <p:cNvSpPr>
            <a:spLocks noGrp="1"/>
          </p:cNvSpPr>
          <p:nvPr>
            <p:ph type="subTitle" idx="4294967295"/>
          </p:nvPr>
        </p:nvSpPr>
        <p:spPr>
          <a:xfrm>
            <a:off x="3017406" y="3472201"/>
            <a:ext cx="8283862" cy="1655762"/>
          </a:xfrm>
        </p:spPr>
        <p:txBody>
          <a:bodyPr vert="horz" lIns="91440" tIns="45720" rIns="91440" bIns="45720" rtlCol="0" anchor="t">
            <a:normAutofit/>
          </a:bodyPr>
          <a:lstStyle/>
          <a:p>
            <a:pPr marL="0" indent="0" algn="ctr">
              <a:buNone/>
            </a:pPr>
            <a:r>
              <a:rPr lang="en-US" dirty="0">
                <a:latin typeface="Calibri"/>
                <a:cs typeface="Calibri"/>
              </a:rPr>
              <a:t>Social Cognition</a:t>
            </a:r>
          </a:p>
          <a:p>
            <a:pPr marL="0" indent="0" algn="ctr">
              <a:buNone/>
            </a:pPr>
            <a:r>
              <a:rPr lang="en-US" dirty="0">
                <a:latin typeface="Calibri"/>
                <a:cs typeface="Calibri"/>
              </a:rPr>
              <a:t>Lecture 3: Primate Brains</a:t>
            </a:r>
          </a:p>
        </p:txBody>
      </p:sp>
      <p:sp>
        <p:nvSpPr>
          <p:cNvPr id="2" name="Oval 1">
            <a:extLst>
              <a:ext uri="{FF2B5EF4-FFF2-40B4-BE49-F238E27FC236}">
                <a16:creationId xmlns:a16="http://schemas.microsoft.com/office/drawing/2014/main" id="{C87BCB3F-D51B-11CA-8A5C-B653C02DD655}"/>
              </a:ext>
            </a:extLst>
          </p:cNvPr>
          <p:cNvSpPr/>
          <p:nvPr/>
        </p:nvSpPr>
        <p:spPr>
          <a:xfrm>
            <a:off x="443346" y="1263072"/>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96C562F-8F13-2516-D9AF-45E75A96A3C5}"/>
              </a:ext>
            </a:extLst>
          </p:cNvPr>
          <p:cNvSpPr/>
          <p:nvPr/>
        </p:nvSpPr>
        <p:spPr>
          <a:xfrm>
            <a:off x="1505528" y="3248890"/>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E2052EBC-2E12-F996-BB1F-41F23E64F1BE}"/>
              </a:ext>
            </a:extLst>
          </p:cNvPr>
          <p:cNvSpPr/>
          <p:nvPr/>
        </p:nvSpPr>
        <p:spPr>
          <a:xfrm>
            <a:off x="443345" y="3318162"/>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8A4D7291-4D5A-9593-1D85-950EBFC1FF07}"/>
              </a:ext>
            </a:extLst>
          </p:cNvPr>
          <p:cNvSpPr/>
          <p:nvPr/>
        </p:nvSpPr>
        <p:spPr>
          <a:xfrm>
            <a:off x="443346" y="5246253"/>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02E91675-03DF-90EE-942D-06C70F754DEE}"/>
              </a:ext>
            </a:extLst>
          </p:cNvPr>
          <p:cNvCxnSpPr/>
          <p:nvPr/>
        </p:nvCxnSpPr>
        <p:spPr>
          <a:xfrm>
            <a:off x="867642" y="2172278"/>
            <a:ext cx="1052944" cy="1110673"/>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42D74029-D6FE-2938-F6DF-602FCD9AA658}"/>
              </a:ext>
            </a:extLst>
          </p:cNvPr>
          <p:cNvCxnSpPr>
            <a:cxnSpLocks/>
          </p:cNvCxnSpPr>
          <p:nvPr/>
        </p:nvCxnSpPr>
        <p:spPr>
          <a:xfrm>
            <a:off x="879187" y="2172278"/>
            <a:ext cx="25400" cy="1179945"/>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11" name="Oval 10">
            <a:extLst>
              <a:ext uri="{FF2B5EF4-FFF2-40B4-BE49-F238E27FC236}">
                <a16:creationId xmlns:a16="http://schemas.microsoft.com/office/drawing/2014/main" id="{7831A33E-2612-45D1-F1F0-57371C01F8AB}"/>
              </a:ext>
            </a:extLst>
          </p:cNvPr>
          <p:cNvSpPr/>
          <p:nvPr/>
        </p:nvSpPr>
        <p:spPr>
          <a:xfrm>
            <a:off x="1505528" y="5246253"/>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565D7F4-2920-5911-7086-757F822A07E3}"/>
              </a:ext>
            </a:extLst>
          </p:cNvPr>
          <p:cNvSpPr/>
          <p:nvPr/>
        </p:nvSpPr>
        <p:spPr>
          <a:xfrm>
            <a:off x="2694709" y="5246252"/>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4FE6F4CE-E239-70EB-26D3-C8CB8E270185}"/>
              </a:ext>
            </a:extLst>
          </p:cNvPr>
          <p:cNvCxnSpPr>
            <a:cxnSpLocks/>
          </p:cNvCxnSpPr>
          <p:nvPr/>
        </p:nvCxnSpPr>
        <p:spPr>
          <a:xfrm>
            <a:off x="1941369" y="4169641"/>
            <a:ext cx="1168399" cy="1087582"/>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E0727C65-F6C0-78C9-A469-40AAD8018B82}"/>
              </a:ext>
            </a:extLst>
          </p:cNvPr>
          <p:cNvCxnSpPr>
            <a:cxnSpLocks/>
          </p:cNvCxnSpPr>
          <p:nvPr/>
        </p:nvCxnSpPr>
        <p:spPr>
          <a:xfrm flipH="1">
            <a:off x="1955223" y="4158096"/>
            <a:ext cx="9238" cy="1087581"/>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4A7C2072-1E04-8B83-DAA8-B48C97536A6F}"/>
              </a:ext>
            </a:extLst>
          </p:cNvPr>
          <p:cNvCxnSpPr>
            <a:cxnSpLocks/>
          </p:cNvCxnSpPr>
          <p:nvPr/>
        </p:nvCxnSpPr>
        <p:spPr>
          <a:xfrm>
            <a:off x="890732" y="4227368"/>
            <a:ext cx="13855" cy="1018310"/>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725838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8B889-E8C1-05E6-E4A8-51C95E8BAD94}"/>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C4543189-B2D4-424C-5AD9-DDFBF9DEE053}"/>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Primate Brains</a:t>
            </a:r>
            <a:endParaRPr lang="en-US" dirty="0"/>
          </a:p>
        </p:txBody>
      </p:sp>
      <p:pic>
        <p:nvPicPr>
          <p:cNvPr id="3074" name="Picture 2" descr="What is the difference between the prefrontal cortex and the cerebral cortex?  - Quora">
            <a:extLst>
              <a:ext uri="{FF2B5EF4-FFF2-40B4-BE49-F238E27FC236}">
                <a16:creationId xmlns:a16="http://schemas.microsoft.com/office/drawing/2014/main" id="{39ED6148-1D12-B41B-535D-DAF617ED67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6600" y="367581"/>
            <a:ext cx="7645400" cy="5537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EDFD4FE7-77CE-6098-9917-3521C6D69BBA}"/>
              </a:ext>
            </a:extLst>
          </p:cNvPr>
          <p:cNvSpPr txBox="1"/>
          <p:nvPr/>
        </p:nvSpPr>
        <p:spPr>
          <a:xfrm>
            <a:off x="181193" y="964684"/>
            <a:ext cx="5460189" cy="3785652"/>
          </a:xfrm>
          <a:prstGeom prst="rect">
            <a:avLst/>
          </a:prstGeom>
          <a:noFill/>
        </p:spPr>
        <p:txBody>
          <a:bodyPr wrap="square" rtlCol="0">
            <a:spAutoFit/>
          </a:bodyPr>
          <a:lstStyle/>
          <a:p>
            <a:r>
              <a:rPr lang="en-US" sz="3200" b="1" dirty="0" err="1"/>
              <a:t>VentroMedial</a:t>
            </a:r>
            <a:r>
              <a:rPr lang="en-US" sz="3200" b="1" dirty="0"/>
              <a:t> </a:t>
            </a:r>
            <a:r>
              <a:rPr lang="en-US" sz="3200" b="1" dirty="0" err="1"/>
              <a:t>PreFrontal</a:t>
            </a:r>
            <a:r>
              <a:rPr lang="en-US" sz="3200" b="1" dirty="0"/>
              <a:t> Cortex (VMPFC) / </a:t>
            </a:r>
            <a:r>
              <a:rPr lang="en-US" sz="3200" b="1" dirty="0" err="1"/>
              <a:t>OrbitoFrontal</a:t>
            </a:r>
            <a:r>
              <a:rPr lang="en-US" sz="3200" b="1" dirty="0"/>
              <a:t> Cortex (OFC): </a:t>
            </a:r>
            <a:br>
              <a:rPr lang="en-US" sz="3200" b="1" dirty="0"/>
            </a:br>
            <a:r>
              <a:rPr lang="en-US" sz="3200" b="1" dirty="0"/>
              <a:t>Social Value &amp; Norms</a:t>
            </a:r>
          </a:p>
          <a:p>
            <a:pPr marL="457200" indent="-457200">
              <a:buFont typeface="Arial" panose="020B0604020202020204" pitchFamily="34" charset="0"/>
              <a:buChar char="•"/>
            </a:pPr>
            <a:r>
              <a:rPr lang="en-US" sz="2800" dirty="0"/>
              <a:t>Evaluate outcomes &amp; intentions</a:t>
            </a:r>
          </a:p>
          <a:p>
            <a:pPr marL="457200" indent="-457200">
              <a:buFont typeface="Arial" panose="020B0604020202020204" pitchFamily="34" charset="0"/>
              <a:buChar char="•"/>
            </a:pPr>
            <a:r>
              <a:rPr lang="en-US" sz="2800" dirty="0"/>
              <a:t>Track norms &amp; social value</a:t>
            </a:r>
          </a:p>
          <a:p>
            <a:pPr marL="457200" indent="-457200">
              <a:buFont typeface="Arial" panose="020B0604020202020204" pitchFamily="34" charset="0"/>
              <a:buChar char="•"/>
            </a:pPr>
            <a:r>
              <a:rPr lang="en-US" sz="2800" dirty="0"/>
              <a:t>Flexible, context-dependent valuation</a:t>
            </a:r>
          </a:p>
        </p:txBody>
      </p:sp>
    </p:spTree>
    <p:extLst>
      <p:ext uri="{BB962C8B-B14F-4D97-AF65-F5344CB8AC3E}">
        <p14:creationId xmlns:p14="http://schemas.microsoft.com/office/powerpoint/2010/main" val="23516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99D14-586D-6952-A8F8-80E56EC5A323}"/>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0984952F-E9A8-64E7-D574-33134C410794}"/>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Primate Brains</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45483F27-7AB0-164A-7CA4-96C23B2F8F65}"/>
              </a:ext>
            </a:extLst>
          </p:cNvPr>
          <p:cNvSpPr txBox="1"/>
          <p:nvPr/>
        </p:nvSpPr>
        <p:spPr>
          <a:xfrm>
            <a:off x="181193" y="964684"/>
            <a:ext cx="4375309" cy="4647426"/>
          </a:xfrm>
          <a:prstGeom prst="rect">
            <a:avLst/>
          </a:prstGeom>
          <a:noFill/>
        </p:spPr>
        <p:txBody>
          <a:bodyPr wrap="square" rtlCol="0">
            <a:spAutoFit/>
          </a:bodyPr>
          <a:lstStyle/>
          <a:p>
            <a:r>
              <a:rPr lang="en-US" sz="3200" b="1" dirty="0"/>
              <a:t>Anterior Cingulate Cortex</a:t>
            </a:r>
            <a:r>
              <a:rPr lang="en-US" sz="3200" dirty="0"/>
              <a:t> </a:t>
            </a:r>
            <a:r>
              <a:rPr lang="en-US" sz="3200" b="1" dirty="0"/>
              <a:t>(ACC): Social Error &amp; Conflict Monitoring</a:t>
            </a:r>
          </a:p>
          <a:p>
            <a:pPr marL="457200" indent="-457200">
              <a:buFont typeface="Arial" panose="020B0604020202020204" pitchFamily="34" charset="0"/>
              <a:buChar char="•"/>
            </a:pPr>
            <a:r>
              <a:rPr lang="en-US" sz="2800" dirty="0"/>
              <a:t>Detect conflict &amp; social errors</a:t>
            </a:r>
          </a:p>
          <a:p>
            <a:pPr marL="457200" indent="-457200">
              <a:buFont typeface="Arial" panose="020B0604020202020204" pitchFamily="34" charset="0"/>
              <a:buChar char="•"/>
            </a:pPr>
            <a:r>
              <a:rPr lang="en-US" sz="2800" dirty="0"/>
              <a:t>Monitor outcomes vs expectations</a:t>
            </a:r>
          </a:p>
          <a:p>
            <a:pPr marL="457200" indent="-457200">
              <a:buFont typeface="Arial" panose="020B0604020202020204" pitchFamily="34" charset="0"/>
              <a:buChar char="•"/>
            </a:pPr>
            <a:r>
              <a:rPr lang="en-US" sz="2800" dirty="0"/>
              <a:t>Adjust behavior when stakes change</a:t>
            </a:r>
          </a:p>
        </p:txBody>
      </p:sp>
      <p:pic>
        <p:nvPicPr>
          <p:cNvPr id="4098" name="Picture 2" descr="Article 4: Anterior Cingulate Cortex (ACC): The Brain's Self-Regulation  Centre">
            <a:extLst>
              <a:ext uri="{FF2B5EF4-FFF2-40B4-BE49-F238E27FC236}">
                <a16:creationId xmlns:a16="http://schemas.microsoft.com/office/drawing/2014/main" id="{A922D36D-672F-2219-A02F-67458E71A3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7213" y="158103"/>
            <a:ext cx="8084787" cy="5905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0149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811D6-8888-8B13-D698-1F124552EC42}"/>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D62FF22D-3119-C4E2-D6E5-FC716A39DD1F}"/>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Primate Brains</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C0DFBDAA-64F9-D094-3A87-475E6237FF3E}"/>
              </a:ext>
            </a:extLst>
          </p:cNvPr>
          <p:cNvSpPr txBox="1"/>
          <p:nvPr/>
        </p:nvSpPr>
        <p:spPr>
          <a:xfrm>
            <a:off x="181193" y="964684"/>
            <a:ext cx="6095621" cy="2800767"/>
          </a:xfrm>
          <a:prstGeom prst="rect">
            <a:avLst/>
          </a:prstGeom>
          <a:noFill/>
        </p:spPr>
        <p:txBody>
          <a:bodyPr wrap="square" rtlCol="0">
            <a:spAutoFit/>
          </a:bodyPr>
          <a:lstStyle/>
          <a:p>
            <a:r>
              <a:rPr lang="en-US" sz="3200" b="1" dirty="0"/>
              <a:t>Frontopolar / BA10: Nested Goals &amp; Strategy</a:t>
            </a:r>
          </a:p>
          <a:p>
            <a:pPr marL="457200" indent="-457200">
              <a:buFont typeface="Arial" panose="020B0604020202020204" pitchFamily="34" charset="0"/>
              <a:buChar char="•"/>
            </a:pPr>
            <a:r>
              <a:rPr lang="en-US" sz="2800" dirty="0"/>
              <a:t>Track multiple future goals</a:t>
            </a:r>
          </a:p>
          <a:p>
            <a:pPr marL="457200" indent="-457200">
              <a:buFont typeface="Arial" panose="020B0604020202020204" pitchFamily="34" charset="0"/>
              <a:buChar char="•"/>
            </a:pPr>
            <a:r>
              <a:rPr lang="en-US" sz="2800" dirty="0"/>
              <a:t>Switch between plans</a:t>
            </a:r>
          </a:p>
          <a:p>
            <a:pPr marL="457200" indent="-457200">
              <a:buFont typeface="Arial" panose="020B0604020202020204" pitchFamily="34" charset="0"/>
              <a:buChar char="•"/>
            </a:pPr>
            <a:r>
              <a:rPr lang="en-US" sz="2800" dirty="0"/>
              <a:t>Strategic depth &amp; abstraction</a:t>
            </a:r>
          </a:p>
          <a:p>
            <a:pPr marL="457200" indent="-457200">
              <a:buFont typeface="Arial" panose="020B0604020202020204" pitchFamily="34" charset="0"/>
              <a:buChar char="•"/>
            </a:pPr>
            <a:endParaRPr lang="en-US" sz="2800" dirty="0"/>
          </a:p>
        </p:txBody>
      </p:sp>
      <p:pic>
        <p:nvPicPr>
          <p:cNvPr id="3" name="Picture 2" descr="Dorsolateral Prefrontal Cortex — BrainHope.com">
            <a:extLst>
              <a:ext uri="{FF2B5EF4-FFF2-40B4-BE49-F238E27FC236}">
                <a16:creationId xmlns:a16="http://schemas.microsoft.com/office/drawing/2014/main" id="{4D1A0C59-B509-7756-256D-4922529114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0978" y="251136"/>
            <a:ext cx="6161273" cy="5842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21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D3C41-692E-68FF-F6BB-1D31994BB948}"/>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309328B9-BBFA-5C84-07D0-2DEC48068A21}"/>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Primate Brains</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E20993A7-03C8-EB89-EFE5-A212D552E853}"/>
              </a:ext>
            </a:extLst>
          </p:cNvPr>
          <p:cNvSpPr txBox="1"/>
          <p:nvPr/>
        </p:nvSpPr>
        <p:spPr>
          <a:xfrm>
            <a:off x="442451" y="1505858"/>
            <a:ext cx="4372145" cy="3231654"/>
          </a:xfrm>
          <a:prstGeom prst="rect">
            <a:avLst/>
          </a:prstGeom>
          <a:noFill/>
        </p:spPr>
        <p:txBody>
          <a:bodyPr wrap="square" rtlCol="0">
            <a:spAutoFit/>
          </a:bodyPr>
          <a:lstStyle/>
          <a:p>
            <a:r>
              <a:rPr lang="en-US" sz="3200" b="1" dirty="0"/>
              <a:t>Temporal Cortex / STS: Social Perception Hub</a:t>
            </a:r>
          </a:p>
          <a:p>
            <a:pPr marL="457200" indent="-457200">
              <a:buFont typeface="Arial" panose="020B0604020202020204" pitchFamily="34" charset="0"/>
              <a:buChar char="•"/>
            </a:pPr>
            <a:r>
              <a:rPr lang="en-US" sz="2800" dirty="0"/>
              <a:t>Recognize individuals</a:t>
            </a:r>
          </a:p>
          <a:p>
            <a:pPr marL="457200" indent="-457200">
              <a:buFont typeface="Arial" panose="020B0604020202020204" pitchFamily="34" charset="0"/>
              <a:buChar char="•"/>
            </a:pPr>
            <a:r>
              <a:rPr lang="en-US" sz="2800" dirty="0"/>
              <a:t>Read actions &amp; expressions</a:t>
            </a:r>
          </a:p>
          <a:p>
            <a:pPr marL="457200" indent="-457200">
              <a:buFont typeface="Arial" panose="020B0604020202020204" pitchFamily="34" charset="0"/>
              <a:buChar char="•"/>
            </a:pPr>
            <a:r>
              <a:rPr lang="en-US" sz="2800" dirty="0"/>
              <a:t>Social meaning from perception</a:t>
            </a:r>
          </a:p>
        </p:txBody>
      </p:sp>
      <p:pic>
        <p:nvPicPr>
          <p:cNvPr id="6146" name="Picture 2" descr="Surface anatomy of the temporal lobe ...">
            <a:extLst>
              <a:ext uri="{FF2B5EF4-FFF2-40B4-BE49-F238E27FC236}">
                <a16:creationId xmlns:a16="http://schemas.microsoft.com/office/drawing/2014/main" id="{DF0F056E-7226-1428-01DC-F1E4769CC9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4834" y="1262601"/>
            <a:ext cx="6825972" cy="4332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331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CA297A-0924-7683-9C44-6640AB6CB28B}"/>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E6A9879F-4A06-B40F-03C5-96C1AC918C3A}"/>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Primate Brains</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08489609-B005-FF22-4344-A08DBBAFF08E}"/>
              </a:ext>
            </a:extLst>
          </p:cNvPr>
          <p:cNvSpPr txBox="1"/>
          <p:nvPr/>
        </p:nvSpPr>
        <p:spPr>
          <a:xfrm>
            <a:off x="386467" y="1274564"/>
            <a:ext cx="3830970" cy="4308872"/>
          </a:xfrm>
          <a:prstGeom prst="rect">
            <a:avLst/>
          </a:prstGeom>
          <a:noFill/>
        </p:spPr>
        <p:txBody>
          <a:bodyPr wrap="square" rtlCol="0">
            <a:spAutoFit/>
          </a:bodyPr>
          <a:lstStyle/>
          <a:p>
            <a:r>
              <a:rPr lang="en-US" sz="3200" b="1" dirty="0"/>
              <a:t>Hippocampus &amp; Social Memory</a:t>
            </a:r>
            <a:endParaRPr lang="en-US" sz="3200" dirty="0"/>
          </a:p>
          <a:p>
            <a:pPr marL="457200" indent="-457200">
              <a:buFont typeface="Arial" panose="020B0604020202020204" pitchFamily="34" charset="0"/>
              <a:buChar char="•"/>
            </a:pPr>
            <a:r>
              <a:rPr lang="en-US" sz="2600" dirty="0"/>
              <a:t>Previously: episodic memory &amp; spatial maps</a:t>
            </a:r>
          </a:p>
          <a:p>
            <a:pPr marL="457200" indent="-457200">
              <a:buFont typeface="Arial" panose="020B0604020202020204" pitchFamily="34" charset="0"/>
              <a:buChar char="•"/>
            </a:pPr>
            <a:r>
              <a:rPr lang="en-US" sz="2600" dirty="0"/>
              <a:t>In primates: memory for </a:t>
            </a:r>
            <a:r>
              <a:rPr lang="en-US" sz="2600" b="1" dirty="0"/>
              <a:t>relationships, alliances, betrayals</a:t>
            </a:r>
            <a:endParaRPr lang="en-US" sz="2600" dirty="0"/>
          </a:p>
          <a:p>
            <a:pPr marL="457200" indent="-457200">
              <a:buFont typeface="Arial" panose="020B0604020202020204" pitchFamily="34" charset="0"/>
              <a:buChar char="•"/>
            </a:pPr>
            <a:r>
              <a:rPr lang="en-US" sz="2600" dirty="0"/>
              <a:t>Integrates social history into future strategy</a:t>
            </a:r>
          </a:p>
          <a:p>
            <a:pPr marL="457200" indent="-457200">
              <a:buFont typeface="Arial" panose="020B0604020202020204" pitchFamily="34" charset="0"/>
              <a:buChar char="•"/>
            </a:pPr>
            <a:endParaRPr lang="en-US" sz="2800" dirty="0"/>
          </a:p>
        </p:txBody>
      </p:sp>
      <p:pic>
        <p:nvPicPr>
          <p:cNvPr id="7170" name="Picture 2" descr="1 A cross-species hippocampal anatomy comparison. A comparison between... |  Download Scientific Diagram">
            <a:extLst>
              <a:ext uri="{FF2B5EF4-FFF2-40B4-BE49-F238E27FC236}">
                <a16:creationId xmlns:a16="http://schemas.microsoft.com/office/drawing/2014/main" id="{37866F10-A171-3232-BC44-197C3432F7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0237" y="0"/>
            <a:ext cx="77517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755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48019-F065-DD13-9D3F-2E6994DDF635}"/>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91BC42B3-1107-0A45-772D-2C88DBB45338}"/>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Primate Brains</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4B9129CB-11D3-3E78-55EC-63DC4A709DE2}"/>
              </a:ext>
            </a:extLst>
          </p:cNvPr>
          <p:cNvSpPr txBox="1"/>
          <p:nvPr/>
        </p:nvSpPr>
        <p:spPr>
          <a:xfrm>
            <a:off x="181194" y="964684"/>
            <a:ext cx="4987966" cy="3662541"/>
          </a:xfrm>
          <a:prstGeom prst="rect">
            <a:avLst/>
          </a:prstGeom>
          <a:noFill/>
        </p:spPr>
        <p:txBody>
          <a:bodyPr wrap="square" rtlCol="0">
            <a:spAutoFit/>
          </a:bodyPr>
          <a:lstStyle/>
          <a:p>
            <a:r>
              <a:rPr lang="en-US" sz="3200" b="1" dirty="0"/>
              <a:t>Basal Ganglia &amp; Amygdala: Motivation, Status, Emotion</a:t>
            </a:r>
          </a:p>
          <a:p>
            <a:pPr marL="457200" indent="-457200">
              <a:buFont typeface="Arial" panose="020B0604020202020204" pitchFamily="34" charset="0"/>
              <a:buChar char="•"/>
            </a:pPr>
            <a:r>
              <a:rPr lang="en-US" sz="2800" dirty="0"/>
              <a:t>Value learning for social life</a:t>
            </a:r>
          </a:p>
          <a:p>
            <a:pPr marL="457200" indent="-457200">
              <a:buFont typeface="Arial" panose="020B0604020202020204" pitchFamily="34" charset="0"/>
              <a:buChar char="•"/>
            </a:pPr>
            <a:r>
              <a:rPr lang="en-US" sz="2800" dirty="0"/>
              <a:t>Status tracking, threat detection, bonding</a:t>
            </a:r>
          </a:p>
          <a:p>
            <a:pPr marL="457200" indent="-457200">
              <a:buFont typeface="Arial" panose="020B0604020202020204" pitchFamily="34" charset="0"/>
              <a:buChar char="•"/>
            </a:pPr>
            <a:r>
              <a:rPr lang="en-US" sz="2800" dirty="0"/>
              <a:t>Primates: sensitivity to rank, reciprocity, reputation</a:t>
            </a:r>
          </a:p>
          <a:p>
            <a:pPr marL="457200" indent="-457200">
              <a:buFont typeface="Arial" panose="020B0604020202020204" pitchFamily="34" charset="0"/>
              <a:buChar char="•"/>
            </a:pPr>
            <a:endParaRPr lang="en-US" sz="2800" dirty="0"/>
          </a:p>
        </p:txBody>
      </p:sp>
      <p:pic>
        <p:nvPicPr>
          <p:cNvPr id="8194" name="Picture 2" descr="Amygdala on the Lookout. | Semantic Scholar">
            <a:extLst>
              <a:ext uri="{FF2B5EF4-FFF2-40B4-BE49-F238E27FC236}">
                <a16:creationId xmlns:a16="http://schemas.microsoft.com/office/drawing/2014/main" id="{7B082532-A1AC-94D5-8F3D-E48B5F3F1C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354"/>
          <a:stretch>
            <a:fillRect/>
          </a:stretch>
        </p:blipFill>
        <p:spPr bwMode="auto">
          <a:xfrm>
            <a:off x="5276202" y="367581"/>
            <a:ext cx="6928239" cy="5626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168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DD8445-CB00-1057-6B3A-F7AF139B9CF5}"/>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EBC1F577-8EC1-B424-5377-E98B8FCCE59B}"/>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Primate Brains</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FA16B8B9-AE5F-0874-9AFF-DD682FF6EAE7}"/>
              </a:ext>
            </a:extLst>
          </p:cNvPr>
          <p:cNvSpPr txBox="1"/>
          <p:nvPr/>
        </p:nvSpPr>
        <p:spPr>
          <a:xfrm>
            <a:off x="154732" y="735162"/>
            <a:ext cx="3700342" cy="5447645"/>
          </a:xfrm>
          <a:prstGeom prst="rect">
            <a:avLst/>
          </a:prstGeom>
          <a:noFill/>
        </p:spPr>
        <p:txBody>
          <a:bodyPr wrap="square" rtlCol="0">
            <a:spAutoFit/>
          </a:bodyPr>
          <a:lstStyle/>
          <a:p>
            <a:r>
              <a:rPr lang="en-US" sz="3200" b="1" dirty="0"/>
              <a:t>Mirror-Adjacent Action Networks: Imitation Substrate</a:t>
            </a:r>
          </a:p>
          <a:p>
            <a:pPr marL="457200" indent="-457200">
              <a:buFont typeface="Arial" panose="020B0604020202020204" pitchFamily="34" charset="0"/>
              <a:buChar char="•"/>
            </a:pPr>
            <a:r>
              <a:rPr lang="en-US" sz="2800" dirty="0"/>
              <a:t>Value learning for social life</a:t>
            </a:r>
          </a:p>
          <a:p>
            <a:pPr marL="457200" indent="-457200">
              <a:buFont typeface="Arial" panose="020B0604020202020204" pitchFamily="34" charset="0"/>
              <a:buChar char="•"/>
            </a:pPr>
            <a:r>
              <a:rPr lang="en-US" sz="2800" dirty="0"/>
              <a:t>Status tracking, threat detection, bonding</a:t>
            </a:r>
          </a:p>
          <a:p>
            <a:pPr marL="457200" indent="-457200">
              <a:buFont typeface="Arial" panose="020B0604020202020204" pitchFamily="34" charset="0"/>
              <a:buChar char="•"/>
            </a:pPr>
            <a:r>
              <a:rPr lang="en-US" sz="2800" dirty="0"/>
              <a:t>Primates: sensitivity to rank, reciprocity, reputation</a:t>
            </a:r>
          </a:p>
          <a:p>
            <a:pPr marL="457200" indent="-457200">
              <a:buFont typeface="Arial" panose="020B0604020202020204" pitchFamily="34" charset="0"/>
              <a:buChar char="•"/>
            </a:pPr>
            <a:endParaRPr lang="en-US" sz="2800" dirty="0"/>
          </a:p>
        </p:txBody>
      </p:sp>
      <p:pic>
        <p:nvPicPr>
          <p:cNvPr id="10242" name="Picture 2" descr="Mirror neurons and their clinical relevance | Nature Reviews Neurology">
            <a:extLst>
              <a:ext uri="{FF2B5EF4-FFF2-40B4-BE49-F238E27FC236}">
                <a16:creationId xmlns:a16="http://schemas.microsoft.com/office/drawing/2014/main" id="{DF3924CE-BAFF-7F68-8822-56C7C54920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5074" y="735162"/>
            <a:ext cx="8001000"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50720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2050B-AB50-E01B-9B24-079D5484C1BE}"/>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7803340E-15ED-CB38-DBBF-25088673BCEB}"/>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Primate Brains</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1A4E0198-14A9-4B83-E8F4-7FC93A74C12A}"/>
              </a:ext>
            </a:extLst>
          </p:cNvPr>
          <p:cNvSpPr txBox="1"/>
          <p:nvPr/>
        </p:nvSpPr>
        <p:spPr>
          <a:xfrm>
            <a:off x="181193" y="964684"/>
            <a:ext cx="6095621" cy="3662541"/>
          </a:xfrm>
          <a:prstGeom prst="rect">
            <a:avLst/>
          </a:prstGeom>
          <a:noFill/>
        </p:spPr>
        <p:txBody>
          <a:bodyPr wrap="square" rtlCol="0">
            <a:spAutoFit/>
          </a:bodyPr>
          <a:lstStyle/>
          <a:p>
            <a:r>
              <a:rPr lang="en-US" sz="3200" b="1" dirty="0"/>
              <a:t>Expanded Layer III &amp; V Pyramidal Neurons</a:t>
            </a:r>
          </a:p>
          <a:p>
            <a:pPr marL="457200" indent="-457200">
              <a:buFont typeface="Arial" panose="020B0604020202020204" pitchFamily="34" charset="0"/>
              <a:buChar char="•"/>
            </a:pPr>
            <a:r>
              <a:rPr lang="en-US" sz="2800" dirty="0"/>
              <a:t>Value learning for social life</a:t>
            </a:r>
          </a:p>
          <a:p>
            <a:pPr marL="457200" indent="-457200">
              <a:buFont typeface="Arial" panose="020B0604020202020204" pitchFamily="34" charset="0"/>
              <a:buChar char="•"/>
            </a:pPr>
            <a:r>
              <a:rPr lang="en-US" sz="2800" dirty="0"/>
              <a:t>Status tracking, threat detection, bonding</a:t>
            </a:r>
          </a:p>
          <a:p>
            <a:pPr marL="457200" indent="-457200">
              <a:buFont typeface="Arial" panose="020B0604020202020204" pitchFamily="34" charset="0"/>
              <a:buChar char="•"/>
            </a:pPr>
            <a:r>
              <a:rPr lang="en-US" sz="2800" dirty="0"/>
              <a:t>Primates: sensitivity to rank, reciprocity, reputation</a:t>
            </a:r>
          </a:p>
          <a:p>
            <a:pPr marL="457200" indent="-457200">
              <a:buFont typeface="Arial" panose="020B0604020202020204" pitchFamily="34" charset="0"/>
              <a:buChar char="•"/>
            </a:pPr>
            <a:endParaRPr lang="en-US" sz="2800" dirty="0"/>
          </a:p>
        </p:txBody>
      </p:sp>
      <p:pic>
        <p:nvPicPr>
          <p:cNvPr id="3" name="Picture 2" descr="Pyramidal Cell - an overview | ScienceDirect Topics">
            <a:extLst>
              <a:ext uri="{FF2B5EF4-FFF2-40B4-BE49-F238E27FC236}">
                <a16:creationId xmlns:a16="http://schemas.microsoft.com/office/drawing/2014/main" id="{C217F25F-2902-F524-A9E2-20E1628E38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6814" y="0"/>
            <a:ext cx="573274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7337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86DC8-F359-4684-3EAE-9B14912035E4}"/>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86BA1AA5-8CF8-25CC-C5BB-EDA7B69C9BE3}"/>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Primate Brains</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61AE99D5-4FD0-9F6F-53D4-AB4A9B28B5A7}"/>
              </a:ext>
            </a:extLst>
          </p:cNvPr>
          <p:cNvSpPr txBox="1"/>
          <p:nvPr/>
        </p:nvSpPr>
        <p:spPr>
          <a:xfrm>
            <a:off x="435518" y="1685025"/>
            <a:ext cx="5175380" cy="2800767"/>
          </a:xfrm>
          <a:prstGeom prst="rect">
            <a:avLst/>
          </a:prstGeom>
          <a:noFill/>
        </p:spPr>
        <p:txBody>
          <a:bodyPr wrap="square" rtlCol="0">
            <a:spAutoFit/>
          </a:bodyPr>
          <a:lstStyle/>
          <a:p>
            <a:r>
              <a:rPr lang="en-US" sz="3200" b="1" dirty="0"/>
              <a:t>Inhibitory Interneurons &amp; Precision Control</a:t>
            </a:r>
            <a:endParaRPr lang="en-US" sz="3200" dirty="0"/>
          </a:p>
          <a:p>
            <a:pPr marL="457200" indent="-457200">
              <a:buFont typeface="Arial" panose="020B0604020202020204" pitchFamily="34" charset="0"/>
              <a:buChar char="•"/>
            </a:pPr>
            <a:r>
              <a:rPr lang="en-US" sz="2800" dirty="0"/>
              <a:t>Parvalbumin (PV) basket cells</a:t>
            </a:r>
          </a:p>
          <a:p>
            <a:pPr marL="457200" indent="-457200">
              <a:buFont typeface="Arial" panose="020B0604020202020204" pitchFamily="34" charset="0"/>
              <a:buChar char="•"/>
            </a:pPr>
            <a:r>
              <a:rPr lang="en-US" sz="2800" dirty="0"/>
              <a:t>Chandelier cells</a:t>
            </a:r>
          </a:p>
          <a:p>
            <a:pPr marL="457200" indent="-457200">
              <a:buFont typeface="Arial" panose="020B0604020202020204" pitchFamily="34" charset="0"/>
              <a:buChar char="•"/>
            </a:pPr>
            <a:r>
              <a:rPr lang="en-US" sz="2800" dirty="0"/>
              <a:t>Gating sequences</a:t>
            </a:r>
          </a:p>
          <a:p>
            <a:pPr marL="457200" indent="-457200">
              <a:buFont typeface="Arial" panose="020B0604020202020204" pitchFamily="34" charset="0"/>
              <a:buChar char="•"/>
            </a:pPr>
            <a:endParaRPr lang="en-US" sz="2800" dirty="0"/>
          </a:p>
        </p:txBody>
      </p:sp>
      <p:pic>
        <p:nvPicPr>
          <p:cNvPr id="11266" name="Picture 2" descr="Figure 8. | Complementary Roles of Cholecystokinin- and Parvalbumin-Expressing  GABAergic Neurons in Hippocampal Network Oscillations | Journal of  Neuroscience">
            <a:extLst>
              <a:ext uri="{FF2B5EF4-FFF2-40B4-BE49-F238E27FC236}">
                <a16:creationId xmlns:a16="http://schemas.microsoft.com/office/drawing/2014/main" id="{58649CC2-86F5-B7E8-B430-1CCCBBC7F1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6871" y="86930"/>
            <a:ext cx="5175380" cy="5779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4378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0EEAD-5EFA-F5B6-E713-654BAA6F656D}"/>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B2D297C2-751F-36C3-CA88-0D432901163E}"/>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Primate Brains</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72F970D2-BFE5-41ED-66E3-2589DE742D32}"/>
              </a:ext>
            </a:extLst>
          </p:cNvPr>
          <p:cNvSpPr txBox="1"/>
          <p:nvPr/>
        </p:nvSpPr>
        <p:spPr>
          <a:xfrm>
            <a:off x="360784" y="807294"/>
            <a:ext cx="7712505" cy="1785104"/>
          </a:xfrm>
          <a:prstGeom prst="rect">
            <a:avLst/>
          </a:prstGeom>
          <a:noFill/>
        </p:spPr>
        <p:txBody>
          <a:bodyPr wrap="square" rtlCol="0">
            <a:spAutoFit/>
          </a:bodyPr>
          <a:lstStyle/>
          <a:p>
            <a:r>
              <a:rPr lang="en-US" sz="3000" b="1" dirty="0"/>
              <a:t>Neuromodulators Shaped Social Cognition</a:t>
            </a:r>
          </a:p>
          <a:p>
            <a:pPr marL="457200" indent="-457200">
              <a:buFont typeface="Arial" panose="020B0604020202020204" pitchFamily="34" charset="0"/>
              <a:buChar char="•"/>
            </a:pPr>
            <a:r>
              <a:rPr lang="en-US" sz="2600" b="1" dirty="0"/>
              <a:t>Dopamine</a:t>
            </a:r>
            <a:r>
              <a:rPr lang="en-US" sz="2600" dirty="0"/>
              <a:t>: value &amp; future reward</a:t>
            </a:r>
          </a:p>
          <a:p>
            <a:pPr marL="457200" indent="-457200">
              <a:buFont typeface="Arial" panose="020B0604020202020204" pitchFamily="34" charset="0"/>
              <a:buChar char="•"/>
            </a:pPr>
            <a:r>
              <a:rPr lang="en-US" sz="2600" b="1" dirty="0"/>
              <a:t>Serotonin</a:t>
            </a:r>
            <a:r>
              <a:rPr lang="en-US" sz="2600" dirty="0"/>
              <a:t>: patience &amp; impulse control</a:t>
            </a:r>
          </a:p>
          <a:p>
            <a:pPr marL="457200" indent="-457200">
              <a:buFont typeface="Arial" panose="020B0604020202020204" pitchFamily="34" charset="0"/>
              <a:buChar char="•"/>
            </a:pPr>
            <a:r>
              <a:rPr lang="en-US" sz="2600" dirty="0"/>
              <a:t>Oxytocin: bonding &amp; affiliation</a:t>
            </a:r>
          </a:p>
        </p:txBody>
      </p:sp>
      <p:pic>
        <p:nvPicPr>
          <p:cNvPr id="12290" name="Picture 2" descr="Serotonin vs. Dopamine: What Are the Differences?">
            <a:extLst>
              <a:ext uri="{FF2B5EF4-FFF2-40B4-BE49-F238E27FC236}">
                <a16:creationId xmlns:a16="http://schemas.microsoft.com/office/drawing/2014/main" id="{6D8E32B3-6569-F720-3B32-00F7823E9D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79" t="10056" r="2959" b="10030"/>
          <a:stretch>
            <a:fillRect/>
          </a:stretch>
        </p:blipFill>
        <p:spPr bwMode="auto">
          <a:xfrm>
            <a:off x="3129665" y="2590474"/>
            <a:ext cx="7712506" cy="3350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5894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3F075-C1DF-AC88-0DD8-A89B4781699C}"/>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0BAA788D-E262-7949-69A7-856E6391ECEF}"/>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Reading Check 10-3</a:t>
            </a:r>
            <a:endParaRPr lang="en-US" dirty="0"/>
          </a:p>
        </p:txBody>
      </p:sp>
      <p:sp>
        <p:nvSpPr>
          <p:cNvPr id="6" name="TextBox 5">
            <a:extLst>
              <a:ext uri="{FF2B5EF4-FFF2-40B4-BE49-F238E27FC236}">
                <a16:creationId xmlns:a16="http://schemas.microsoft.com/office/drawing/2014/main" id="{0DD3FEC5-40B7-76F4-82CF-0FE91306DF19}"/>
              </a:ext>
            </a:extLst>
          </p:cNvPr>
          <p:cNvSpPr txBox="1"/>
          <p:nvPr/>
        </p:nvSpPr>
        <p:spPr>
          <a:xfrm>
            <a:off x="1273628" y="1291860"/>
            <a:ext cx="2511841" cy="584775"/>
          </a:xfrm>
          <a:prstGeom prst="rect">
            <a:avLst/>
          </a:prstGeom>
          <a:noFill/>
        </p:spPr>
        <p:txBody>
          <a:bodyPr wrap="none" rtlCol="0">
            <a:spAutoFit/>
          </a:bodyPr>
          <a:lstStyle/>
          <a:p>
            <a:r>
              <a:rPr lang="en-US" sz="3200" b="1" dirty="0"/>
              <a:t>Password</a:t>
            </a:r>
            <a:r>
              <a:rPr lang="en-US" sz="3200" dirty="0"/>
              <a:t>: </a:t>
            </a:r>
            <a:r>
              <a:rPr lang="en-US" sz="3200" dirty="0" err="1"/>
              <a:t>pfc</a:t>
            </a:r>
            <a:endParaRPr lang="en-US" sz="3200" dirty="0"/>
          </a:p>
        </p:txBody>
      </p:sp>
      <p:sp>
        <p:nvSpPr>
          <p:cNvPr id="7" name="TextBox 6">
            <a:extLst>
              <a:ext uri="{FF2B5EF4-FFF2-40B4-BE49-F238E27FC236}">
                <a16:creationId xmlns:a16="http://schemas.microsoft.com/office/drawing/2014/main" id="{4D710E31-B441-5EA5-2BE3-822727D44A27}"/>
              </a:ext>
            </a:extLst>
          </p:cNvPr>
          <p:cNvSpPr txBox="1"/>
          <p:nvPr/>
        </p:nvSpPr>
        <p:spPr>
          <a:xfrm>
            <a:off x="1817914" y="2433333"/>
            <a:ext cx="9435737" cy="1077218"/>
          </a:xfrm>
          <a:prstGeom prst="rect">
            <a:avLst/>
          </a:prstGeom>
          <a:noFill/>
        </p:spPr>
        <p:txBody>
          <a:bodyPr wrap="square" rtlCol="0">
            <a:spAutoFit/>
          </a:bodyPr>
          <a:lstStyle/>
          <a:p>
            <a:r>
              <a:rPr lang="en-US" sz="3200" b="1" dirty="0"/>
              <a:t>Question</a:t>
            </a:r>
            <a:r>
              <a:rPr lang="en-US" sz="3200" dirty="0"/>
              <a:t>: In the context of this week’s topic, what is a a false belief task, and how do scientists use it?</a:t>
            </a:r>
          </a:p>
        </p:txBody>
      </p:sp>
    </p:spTree>
    <p:extLst>
      <p:ext uri="{BB962C8B-B14F-4D97-AF65-F5344CB8AC3E}">
        <p14:creationId xmlns:p14="http://schemas.microsoft.com/office/powerpoint/2010/main" val="1177759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1922C-366B-6672-8996-1240CD8C705B}"/>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E2FBE4FD-733C-4EBE-5E5A-15307B8D9441}"/>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Primate Brains</a:t>
            </a:r>
            <a:endParaRPr lang="en-US" dirty="0"/>
          </a:p>
        </p:txBody>
      </p:sp>
      <p:sp>
        <p:nvSpPr>
          <p:cNvPr id="3" name="TextBox 2"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94FC40B9-E3C6-0E62-91AD-D8BCB8B004B4}"/>
              </a:ext>
            </a:extLst>
          </p:cNvPr>
          <p:cNvSpPr txBox="1"/>
          <p:nvPr/>
        </p:nvSpPr>
        <p:spPr>
          <a:xfrm>
            <a:off x="360784" y="807294"/>
            <a:ext cx="7712505" cy="1785104"/>
          </a:xfrm>
          <a:prstGeom prst="rect">
            <a:avLst/>
          </a:prstGeom>
          <a:noFill/>
        </p:spPr>
        <p:txBody>
          <a:bodyPr wrap="square" rtlCol="0">
            <a:spAutoFit/>
          </a:bodyPr>
          <a:lstStyle/>
          <a:p>
            <a:r>
              <a:rPr lang="en-US" sz="3000" b="1" dirty="0"/>
              <a:t>Neuromodulators Shaped Social Cognition</a:t>
            </a:r>
          </a:p>
          <a:p>
            <a:pPr marL="457200" indent="-457200">
              <a:buFont typeface="Arial" panose="020B0604020202020204" pitchFamily="34" charset="0"/>
              <a:buChar char="•"/>
            </a:pPr>
            <a:r>
              <a:rPr lang="en-US" sz="2600" dirty="0"/>
              <a:t>Dopamine: value &amp; future reward</a:t>
            </a:r>
          </a:p>
          <a:p>
            <a:pPr marL="457200" indent="-457200">
              <a:buFont typeface="Arial" panose="020B0604020202020204" pitchFamily="34" charset="0"/>
              <a:buChar char="•"/>
            </a:pPr>
            <a:r>
              <a:rPr lang="en-US" sz="2600" dirty="0"/>
              <a:t>Serotonin: patience &amp; impulse control</a:t>
            </a:r>
          </a:p>
          <a:p>
            <a:pPr marL="457200" indent="-457200">
              <a:buFont typeface="Arial" panose="020B0604020202020204" pitchFamily="34" charset="0"/>
              <a:buChar char="•"/>
            </a:pPr>
            <a:r>
              <a:rPr lang="en-US" sz="2600" b="1" dirty="0"/>
              <a:t>Oxytocin</a:t>
            </a:r>
            <a:r>
              <a:rPr lang="en-US" sz="2600" dirty="0"/>
              <a:t>: bonding &amp; affiliation</a:t>
            </a:r>
          </a:p>
        </p:txBody>
      </p:sp>
      <p:pic>
        <p:nvPicPr>
          <p:cNvPr id="13314" name="Picture 2" descr="Oxytocin: Nursing pharmacology: Video, Causes, &amp; Meaning | Osmosis">
            <a:extLst>
              <a:ext uri="{FF2B5EF4-FFF2-40B4-BE49-F238E27FC236}">
                <a16:creationId xmlns:a16="http://schemas.microsoft.com/office/drawing/2014/main" id="{D7FE7679-94E0-184B-473F-997EB93407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784" y="2592398"/>
            <a:ext cx="5735216" cy="3226059"/>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Interaction Between Oxytocin and Dopamine Signaling: Focus on the Striatum">
            <a:extLst>
              <a:ext uri="{FF2B5EF4-FFF2-40B4-BE49-F238E27FC236}">
                <a16:creationId xmlns:a16="http://schemas.microsoft.com/office/drawing/2014/main" id="{E4CB81DF-6281-1C0C-4810-3CF004DC5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0562" y="2592398"/>
            <a:ext cx="4822825"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4676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4AC3F-B981-92A9-3966-5BF8E7505891}"/>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A837B28F-0A0F-68F9-83BA-1567F7EA0A5B}"/>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Primate Brains</a:t>
            </a:r>
            <a:endParaRPr lang="en-US" dirty="0"/>
          </a:p>
        </p:txBody>
      </p:sp>
      <p:pic>
        <p:nvPicPr>
          <p:cNvPr id="14338" name="Picture 2" descr="Timeline of brain development">
            <a:extLst>
              <a:ext uri="{FF2B5EF4-FFF2-40B4-BE49-F238E27FC236}">
                <a16:creationId xmlns:a16="http://schemas.microsoft.com/office/drawing/2014/main" id="{E20BDA96-C8F8-F12A-539A-2F6C965469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261" t="14066" r="16712" b="14067"/>
          <a:stretch>
            <a:fillRect/>
          </a:stretch>
        </p:blipFill>
        <p:spPr bwMode="auto">
          <a:xfrm>
            <a:off x="1637584" y="2489488"/>
            <a:ext cx="3010796" cy="3180736"/>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uman brain development timeline - Wikipedia">
            <a:extLst>
              <a:ext uri="{FF2B5EF4-FFF2-40B4-BE49-F238E27FC236}">
                <a16:creationId xmlns:a16="http://schemas.microsoft.com/office/drawing/2014/main" id="{8FDD2155-4668-2AA4-AA91-F023330AF5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754" y="200111"/>
            <a:ext cx="6505586" cy="3424780"/>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Human Brain Development - First Discoverers">
            <a:extLst>
              <a:ext uri="{FF2B5EF4-FFF2-40B4-BE49-F238E27FC236}">
                <a16:creationId xmlns:a16="http://schemas.microsoft.com/office/drawing/2014/main" id="{977CDB54-7010-189D-41D0-32C1CA280A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6814" y="3584661"/>
            <a:ext cx="4989208" cy="326119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6E203930-34EF-F335-4AD6-F8E4A0009BEF}"/>
              </a:ext>
            </a:extLst>
          </p:cNvPr>
          <p:cNvSpPr txBox="1"/>
          <p:nvPr/>
        </p:nvSpPr>
        <p:spPr>
          <a:xfrm>
            <a:off x="181193" y="735162"/>
            <a:ext cx="6095621" cy="1754326"/>
          </a:xfrm>
          <a:prstGeom prst="rect">
            <a:avLst/>
          </a:prstGeom>
          <a:noFill/>
        </p:spPr>
        <p:txBody>
          <a:bodyPr wrap="square" rtlCol="0">
            <a:spAutoFit/>
          </a:bodyPr>
          <a:lstStyle/>
          <a:p>
            <a:r>
              <a:rPr lang="en-US" sz="3000" b="1" dirty="0"/>
              <a:t>Development Built the Social Brain</a:t>
            </a:r>
            <a:endParaRPr lang="en-US" sz="3000" dirty="0"/>
          </a:p>
          <a:p>
            <a:pPr marL="457200" indent="-457200">
              <a:buFont typeface="Arial" panose="020B0604020202020204" pitchFamily="34" charset="0"/>
              <a:buChar char="•"/>
            </a:pPr>
            <a:r>
              <a:rPr lang="en-US" sz="2600" dirty="0"/>
              <a:t>Long childhood</a:t>
            </a:r>
          </a:p>
          <a:p>
            <a:pPr marL="457200" indent="-457200">
              <a:buFont typeface="Arial" panose="020B0604020202020204" pitchFamily="34" charset="0"/>
              <a:buChar char="•"/>
            </a:pPr>
            <a:r>
              <a:rPr lang="en-US" sz="2600" dirty="0"/>
              <a:t>Extended plasticity</a:t>
            </a:r>
          </a:p>
          <a:p>
            <a:pPr marL="457200" indent="-457200">
              <a:buFont typeface="Arial" panose="020B0604020202020204" pitchFamily="34" charset="0"/>
              <a:buChar char="•"/>
            </a:pPr>
            <a:r>
              <a:rPr lang="en-US" sz="2600" dirty="0"/>
              <a:t>Experience-dependent tuning</a:t>
            </a:r>
          </a:p>
        </p:txBody>
      </p:sp>
    </p:spTree>
    <p:extLst>
      <p:ext uri="{BB962C8B-B14F-4D97-AF65-F5344CB8AC3E}">
        <p14:creationId xmlns:p14="http://schemas.microsoft.com/office/powerpoint/2010/main" val="3927505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7629A-E609-1739-16B1-6E525834E5B2}"/>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B21C1F8D-11E4-D109-4B48-5FD7059DADFE}"/>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Primate Brains</a:t>
            </a:r>
            <a:endParaRPr lang="en-US" dirty="0"/>
          </a:p>
        </p:txBody>
      </p:sp>
      <p:pic>
        <p:nvPicPr>
          <p:cNvPr id="15362" name="Picture 2" descr="Uncinate Fasciculus - an overview | ScienceDirect Topics">
            <a:extLst>
              <a:ext uri="{FF2B5EF4-FFF2-40B4-BE49-F238E27FC236}">
                <a16:creationId xmlns:a16="http://schemas.microsoft.com/office/drawing/2014/main" id="{96F5E6D3-1DB2-2BA4-3CB8-24143B73ED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5388" y="735162"/>
            <a:ext cx="7593304" cy="34417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66072E57-5FA2-E452-04AE-C8DFF60A5D91}"/>
              </a:ext>
            </a:extLst>
          </p:cNvPr>
          <p:cNvSpPr txBox="1"/>
          <p:nvPr/>
        </p:nvSpPr>
        <p:spPr>
          <a:xfrm>
            <a:off x="349144" y="3705245"/>
            <a:ext cx="6095621" cy="2215991"/>
          </a:xfrm>
          <a:prstGeom prst="rect">
            <a:avLst/>
          </a:prstGeom>
          <a:noFill/>
        </p:spPr>
        <p:txBody>
          <a:bodyPr wrap="square" rtlCol="0">
            <a:spAutoFit/>
          </a:bodyPr>
          <a:lstStyle/>
          <a:p>
            <a:r>
              <a:rPr lang="en-US" sz="3000" b="1" dirty="0"/>
              <a:t>White Matter Tracts for Story-Holding Minds</a:t>
            </a:r>
            <a:endParaRPr lang="en-US" sz="3000" dirty="0"/>
          </a:p>
          <a:p>
            <a:pPr marL="457200" indent="-457200">
              <a:buFont typeface="Arial" panose="020B0604020202020204" pitchFamily="34" charset="0"/>
              <a:buChar char="•"/>
            </a:pPr>
            <a:r>
              <a:rPr lang="en-US" sz="2600" dirty="0"/>
              <a:t>Front–temporal highways</a:t>
            </a:r>
          </a:p>
          <a:p>
            <a:pPr marL="457200" indent="-457200">
              <a:buFont typeface="Arial" panose="020B0604020202020204" pitchFamily="34" charset="0"/>
              <a:buChar char="•"/>
            </a:pPr>
            <a:r>
              <a:rPr lang="en-US" sz="2600" dirty="0"/>
              <a:t>Integrating memory + value + plans</a:t>
            </a:r>
          </a:p>
          <a:p>
            <a:pPr marL="457200" indent="-457200">
              <a:buFont typeface="Arial" panose="020B0604020202020204" pitchFamily="34" charset="0"/>
              <a:buChar char="•"/>
            </a:pPr>
            <a:r>
              <a:rPr lang="en-US" sz="2600" dirty="0"/>
              <a:t>Keeping others “in mind”</a:t>
            </a:r>
          </a:p>
        </p:txBody>
      </p:sp>
    </p:spTree>
    <p:extLst>
      <p:ext uri="{BB962C8B-B14F-4D97-AF65-F5344CB8AC3E}">
        <p14:creationId xmlns:p14="http://schemas.microsoft.com/office/powerpoint/2010/main" val="1283547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D4C0CD-6DD0-9D74-DB17-3820A4B08925}"/>
            </a:ext>
          </a:extLst>
        </p:cNvPr>
        <p:cNvGrpSpPr/>
        <p:nvPr/>
      </p:nvGrpSpPr>
      <p:grpSpPr>
        <a:xfrm>
          <a:off x="0" y="0"/>
          <a:ext cx="0" cy="0"/>
          <a:chOff x="0" y="0"/>
          <a:chExt cx="0" cy="0"/>
        </a:xfrm>
      </p:grpSpPr>
      <p:pic>
        <p:nvPicPr>
          <p:cNvPr id="16386" name="Picture 2" descr="Paying the brain's energy bill - ScienceDirect">
            <a:extLst>
              <a:ext uri="{FF2B5EF4-FFF2-40B4-BE49-F238E27FC236}">
                <a16:creationId xmlns:a16="http://schemas.microsoft.com/office/drawing/2014/main" id="{6A4BB06B-C98D-D71E-38C3-1CEF003D4B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64" t="2867" r="1613" b="7653"/>
          <a:stretch>
            <a:fillRect/>
          </a:stretch>
        </p:blipFill>
        <p:spPr bwMode="auto">
          <a:xfrm>
            <a:off x="3695166" y="610177"/>
            <a:ext cx="8210939" cy="367056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6">
            <a:extLst>
              <a:ext uri="{FF2B5EF4-FFF2-40B4-BE49-F238E27FC236}">
                <a16:creationId xmlns:a16="http://schemas.microsoft.com/office/drawing/2014/main" id="{904AAF3A-4C81-E1FF-68C6-18FDE45B6FB2}"/>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Primate Brains</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3FED8B68-4547-AB29-5E28-A90FC24AD35A}"/>
              </a:ext>
            </a:extLst>
          </p:cNvPr>
          <p:cNvSpPr txBox="1"/>
          <p:nvPr/>
        </p:nvSpPr>
        <p:spPr>
          <a:xfrm>
            <a:off x="285895" y="4280740"/>
            <a:ext cx="10543213" cy="1785104"/>
          </a:xfrm>
          <a:prstGeom prst="rect">
            <a:avLst/>
          </a:prstGeom>
          <a:noFill/>
        </p:spPr>
        <p:txBody>
          <a:bodyPr wrap="square" rtlCol="0">
            <a:spAutoFit/>
          </a:bodyPr>
          <a:lstStyle/>
          <a:p>
            <a:r>
              <a:rPr lang="en-US" sz="3000" b="1" dirty="0"/>
              <a:t>Energy Budget &amp; Evolutionary Trade-offs</a:t>
            </a:r>
            <a:endParaRPr lang="en-US" sz="3000" dirty="0"/>
          </a:p>
          <a:p>
            <a:pPr marL="457200" indent="-457200">
              <a:buFont typeface="Arial" panose="020B0604020202020204" pitchFamily="34" charset="0"/>
              <a:buChar char="•"/>
            </a:pPr>
            <a:r>
              <a:rPr lang="en-US" sz="2600" dirty="0"/>
              <a:t>Big brains = big costs</a:t>
            </a:r>
          </a:p>
          <a:p>
            <a:pPr marL="457200" indent="-457200">
              <a:buFont typeface="Arial" panose="020B0604020202020204" pitchFamily="34" charset="0"/>
              <a:buChar char="•"/>
            </a:pPr>
            <a:r>
              <a:rPr lang="en-US" sz="2600" dirty="0"/>
              <a:t>Slow life histories</a:t>
            </a:r>
          </a:p>
          <a:p>
            <a:pPr marL="457200" indent="-457200">
              <a:buFont typeface="Arial" panose="020B0604020202020204" pitchFamily="34" charset="0"/>
              <a:buChar char="•"/>
            </a:pPr>
            <a:r>
              <a:rPr lang="en-US" sz="2600" dirty="0"/>
              <a:t>Social strategy paid for it</a:t>
            </a:r>
          </a:p>
        </p:txBody>
      </p:sp>
    </p:spTree>
    <p:extLst>
      <p:ext uri="{BB962C8B-B14F-4D97-AF65-F5344CB8AC3E}">
        <p14:creationId xmlns:p14="http://schemas.microsoft.com/office/powerpoint/2010/main" val="3065658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ADC82-AE57-FE64-E903-E0C098AA2B92}"/>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51341802-23B6-5E2D-259F-0D795AAB6D3F}"/>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Primate Brains</a:t>
            </a:r>
            <a:endParaRPr lang="en-US" dirty="0"/>
          </a:p>
        </p:txBody>
      </p:sp>
      <p:sp>
        <p:nvSpPr>
          <p:cNvPr id="2" name="TextBox 1">
            <a:extLst>
              <a:ext uri="{FF2B5EF4-FFF2-40B4-BE49-F238E27FC236}">
                <a16:creationId xmlns:a16="http://schemas.microsoft.com/office/drawing/2014/main" id="{DA618609-ABDD-B3F2-23C7-B28731F0AA5B}"/>
              </a:ext>
            </a:extLst>
          </p:cNvPr>
          <p:cNvSpPr txBox="1"/>
          <p:nvPr/>
        </p:nvSpPr>
        <p:spPr>
          <a:xfrm>
            <a:off x="5344886" y="1228397"/>
            <a:ext cx="6613197" cy="3108543"/>
          </a:xfrm>
          <a:prstGeom prst="rect">
            <a:avLst/>
          </a:prstGeom>
          <a:noFill/>
        </p:spPr>
        <p:txBody>
          <a:bodyPr wrap="square" rtlCol="0">
            <a:spAutoFit/>
          </a:bodyPr>
          <a:lstStyle/>
          <a:p>
            <a:r>
              <a:rPr lang="en-US" sz="3200" b="1" dirty="0"/>
              <a:t>Summary</a:t>
            </a:r>
          </a:p>
          <a:p>
            <a:pPr marL="342900" indent="-342900">
              <a:buFont typeface="Arial" panose="020B0604020202020204" pitchFamily="34" charset="0"/>
              <a:buChar char="•"/>
            </a:pPr>
            <a:r>
              <a:rPr lang="en-US" sz="2600" dirty="0"/>
              <a:t>Social cognition across Marr’s levels</a:t>
            </a:r>
          </a:p>
          <a:p>
            <a:pPr marL="342900" indent="-342900">
              <a:buFont typeface="Arial" panose="020B0604020202020204" pitchFamily="34" charset="0"/>
              <a:buChar char="•"/>
            </a:pPr>
            <a:r>
              <a:rPr lang="en-US" sz="2600" dirty="0"/>
              <a:t>Today: neural architecture for social minds</a:t>
            </a:r>
          </a:p>
          <a:p>
            <a:endParaRPr lang="en-US" sz="3200" b="1" dirty="0"/>
          </a:p>
          <a:p>
            <a:r>
              <a:rPr lang="en-US" sz="3200" b="1" dirty="0"/>
              <a:t>Next Time</a:t>
            </a:r>
          </a:p>
          <a:p>
            <a:pPr marL="342900" indent="-342900">
              <a:buFont typeface="Arial" panose="020B0604020202020204" pitchFamily="34" charset="0"/>
              <a:buChar char="•"/>
            </a:pPr>
            <a:r>
              <a:rPr lang="en-US" sz="2400" dirty="0"/>
              <a:t>Human brain evolution — language → symbolic thought</a:t>
            </a:r>
          </a:p>
        </p:txBody>
      </p:sp>
      <p:pic>
        <p:nvPicPr>
          <p:cNvPr id="3" name="Picture 2">
            <a:extLst>
              <a:ext uri="{FF2B5EF4-FFF2-40B4-BE49-F238E27FC236}">
                <a16:creationId xmlns:a16="http://schemas.microsoft.com/office/drawing/2014/main" id="{62188E2C-BEB6-98A9-AACF-4C95823A17C7}"/>
              </a:ext>
            </a:extLst>
          </p:cNvPr>
          <p:cNvPicPr>
            <a:picLocks noChangeAspect="1"/>
          </p:cNvPicPr>
          <p:nvPr/>
        </p:nvPicPr>
        <p:blipFill>
          <a:blip r:embed="rId3"/>
          <a:stretch>
            <a:fillRect/>
          </a:stretch>
        </p:blipFill>
        <p:spPr>
          <a:xfrm>
            <a:off x="233917" y="1100470"/>
            <a:ext cx="4471971" cy="4657060"/>
          </a:xfrm>
          <a:prstGeom prst="rect">
            <a:avLst/>
          </a:prstGeom>
        </p:spPr>
      </p:pic>
      <p:sp>
        <p:nvSpPr>
          <p:cNvPr id="5" name="Rectangle 4">
            <a:extLst>
              <a:ext uri="{FF2B5EF4-FFF2-40B4-BE49-F238E27FC236}">
                <a16:creationId xmlns:a16="http://schemas.microsoft.com/office/drawing/2014/main" id="{FA5E39B6-F2E6-971D-251E-9AB6E63362D0}"/>
              </a:ext>
            </a:extLst>
          </p:cNvPr>
          <p:cNvSpPr/>
          <p:nvPr/>
        </p:nvSpPr>
        <p:spPr>
          <a:xfrm>
            <a:off x="103774" y="4588606"/>
            <a:ext cx="4732256" cy="1168924"/>
          </a:xfrm>
          <a:prstGeom prst="rect">
            <a:avLst/>
          </a:prstGeom>
          <a:solidFill>
            <a:srgbClr val="FF552E">
              <a:alpha val="0"/>
            </a:srgbClr>
          </a:solidFill>
          <a:ln w="63500">
            <a:solidFill>
              <a:srgbClr val="FF55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0362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4B2CA281-11FA-A27B-CD7A-9F443FAEA403}"/>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Primate Brains</a:t>
            </a:r>
            <a:endParaRPr lang="en-US" dirty="0"/>
          </a:p>
        </p:txBody>
      </p:sp>
      <p:sp>
        <p:nvSpPr>
          <p:cNvPr id="2" name="TextBox 1">
            <a:extLst>
              <a:ext uri="{FF2B5EF4-FFF2-40B4-BE49-F238E27FC236}">
                <a16:creationId xmlns:a16="http://schemas.microsoft.com/office/drawing/2014/main" id="{E6A92D8F-BC67-D36F-DFAC-BB3167810E94}"/>
              </a:ext>
            </a:extLst>
          </p:cNvPr>
          <p:cNvSpPr txBox="1"/>
          <p:nvPr/>
        </p:nvSpPr>
        <p:spPr>
          <a:xfrm>
            <a:off x="5393410" y="1100470"/>
            <a:ext cx="6564673" cy="4524315"/>
          </a:xfrm>
          <a:prstGeom prst="rect">
            <a:avLst/>
          </a:prstGeom>
          <a:noFill/>
        </p:spPr>
        <p:txBody>
          <a:bodyPr wrap="square" rtlCol="0">
            <a:spAutoFit/>
          </a:bodyPr>
          <a:lstStyle/>
          <a:p>
            <a:r>
              <a:rPr lang="en-US" sz="3200" b="1" dirty="0"/>
              <a:t>Recap &amp; Overview</a:t>
            </a:r>
          </a:p>
          <a:p>
            <a:endParaRPr lang="en-US" sz="1200" b="1" dirty="0"/>
          </a:p>
          <a:p>
            <a:r>
              <a:rPr lang="en-US" sz="3200" b="1" dirty="0"/>
              <a:t>Last Time</a:t>
            </a:r>
            <a:r>
              <a:rPr lang="en-US" sz="2800" dirty="0"/>
              <a:t>:</a:t>
            </a:r>
          </a:p>
          <a:p>
            <a:r>
              <a:rPr lang="en-US" sz="2800" dirty="0"/>
              <a:t>Last time we identified three capacities underlying new primate behaviors: 1) modeling other minds, 2) modeling their own minds, 3) observational and learning</a:t>
            </a:r>
          </a:p>
          <a:p>
            <a:endParaRPr lang="en-US" sz="1200" b="1" dirty="0"/>
          </a:p>
          <a:p>
            <a:r>
              <a:rPr lang="en-US" sz="3200" b="1" dirty="0"/>
              <a:t>Today</a:t>
            </a:r>
            <a:r>
              <a:rPr lang="en-US" sz="3200" dirty="0"/>
              <a:t>:</a:t>
            </a:r>
          </a:p>
          <a:p>
            <a:r>
              <a:rPr lang="en-US" sz="2800" dirty="0"/>
              <a:t>Today we ask what internal capacities made them possible</a:t>
            </a:r>
          </a:p>
        </p:txBody>
      </p:sp>
      <p:pic>
        <p:nvPicPr>
          <p:cNvPr id="3" name="Picture 2">
            <a:extLst>
              <a:ext uri="{FF2B5EF4-FFF2-40B4-BE49-F238E27FC236}">
                <a16:creationId xmlns:a16="http://schemas.microsoft.com/office/drawing/2014/main" id="{6169B6E8-01DF-05CA-E3A3-8017F5D7D357}"/>
              </a:ext>
            </a:extLst>
          </p:cNvPr>
          <p:cNvPicPr>
            <a:picLocks noChangeAspect="1"/>
          </p:cNvPicPr>
          <p:nvPr/>
        </p:nvPicPr>
        <p:blipFill>
          <a:blip r:embed="rId3"/>
          <a:stretch>
            <a:fillRect/>
          </a:stretch>
        </p:blipFill>
        <p:spPr>
          <a:xfrm>
            <a:off x="233917" y="1100470"/>
            <a:ext cx="4471971" cy="4657060"/>
          </a:xfrm>
          <a:prstGeom prst="rect">
            <a:avLst/>
          </a:prstGeom>
        </p:spPr>
      </p:pic>
      <p:sp>
        <p:nvSpPr>
          <p:cNvPr id="5" name="Rectangle 4">
            <a:extLst>
              <a:ext uri="{FF2B5EF4-FFF2-40B4-BE49-F238E27FC236}">
                <a16:creationId xmlns:a16="http://schemas.microsoft.com/office/drawing/2014/main" id="{B38D7FC7-C88F-F310-4ED7-B5A7FE7EFD50}"/>
              </a:ext>
            </a:extLst>
          </p:cNvPr>
          <p:cNvSpPr/>
          <p:nvPr/>
        </p:nvSpPr>
        <p:spPr>
          <a:xfrm>
            <a:off x="233917" y="4588606"/>
            <a:ext cx="4732256" cy="1168924"/>
          </a:xfrm>
          <a:prstGeom prst="rect">
            <a:avLst/>
          </a:prstGeom>
          <a:solidFill>
            <a:srgbClr val="FF552E">
              <a:alpha val="0"/>
            </a:srgbClr>
          </a:solidFill>
          <a:ln w="63500">
            <a:solidFill>
              <a:srgbClr val="FF55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6001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0C13A-A8C0-CAD2-437E-D92CE0249057}"/>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CB48DAD0-452F-161B-E4B9-EC147B70C40A}"/>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Primate Brains</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B32438AD-C056-640A-FCC0-8C3A512621BC}"/>
              </a:ext>
            </a:extLst>
          </p:cNvPr>
          <p:cNvSpPr txBox="1"/>
          <p:nvPr/>
        </p:nvSpPr>
        <p:spPr>
          <a:xfrm>
            <a:off x="326221" y="1118924"/>
            <a:ext cx="4028804" cy="3016210"/>
          </a:xfrm>
          <a:prstGeom prst="rect">
            <a:avLst/>
          </a:prstGeom>
          <a:noFill/>
        </p:spPr>
        <p:txBody>
          <a:bodyPr wrap="square" rtlCol="0">
            <a:spAutoFit/>
          </a:bodyPr>
          <a:lstStyle/>
          <a:p>
            <a:r>
              <a:rPr lang="en-US" sz="3000" b="1" dirty="0"/>
              <a:t>Primate Brains Were Much Bigger</a:t>
            </a:r>
          </a:p>
          <a:p>
            <a:pPr marL="457200" indent="-457200">
              <a:buFont typeface="Arial" panose="020B0604020202020204" pitchFamily="34" charset="0"/>
              <a:buChar char="•"/>
            </a:pPr>
            <a:r>
              <a:rPr lang="en-US" sz="2600" dirty="0"/>
              <a:t>Primate brains expanded greatly</a:t>
            </a:r>
          </a:p>
          <a:p>
            <a:pPr marL="457200" indent="-457200">
              <a:buFont typeface="Arial" panose="020B0604020202020204" pitchFamily="34" charset="0"/>
              <a:buChar char="•"/>
            </a:pPr>
            <a:r>
              <a:rPr lang="en-US" sz="2600" dirty="0"/>
              <a:t>High brain-to-body ratio</a:t>
            </a:r>
          </a:p>
          <a:p>
            <a:pPr marL="457200" indent="-457200">
              <a:buFont typeface="Arial" panose="020B0604020202020204" pitchFamily="34" charset="0"/>
              <a:buChar char="•"/>
            </a:pPr>
            <a:r>
              <a:rPr lang="en-US" sz="2600" dirty="0"/>
              <a:t>Size matters — but isn’t the whole story</a:t>
            </a:r>
          </a:p>
        </p:txBody>
      </p:sp>
      <p:pic>
        <p:nvPicPr>
          <p:cNvPr id="1026" name="Picture 2" descr="OC] Brain size vs. body weight of various animals (Humans are an outlier) :  r/dataisbeautiful">
            <a:extLst>
              <a:ext uri="{FF2B5EF4-FFF2-40B4-BE49-F238E27FC236}">
                <a16:creationId xmlns:a16="http://schemas.microsoft.com/office/drawing/2014/main" id="{CBA61413-A66F-DCEF-92F9-0515CF3D81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8550" y="0"/>
            <a:ext cx="72834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0392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E8F40-B791-D419-7F37-25C95CBE4E2D}"/>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13786571-2FE4-2BAE-6835-5AF26DE7C049}"/>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Primate Brains</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96CD283E-7D09-EC35-AB85-AD132B7C21A7}"/>
              </a:ext>
            </a:extLst>
          </p:cNvPr>
          <p:cNvSpPr txBox="1"/>
          <p:nvPr/>
        </p:nvSpPr>
        <p:spPr>
          <a:xfrm>
            <a:off x="522157" y="1522623"/>
            <a:ext cx="3538399" cy="3016210"/>
          </a:xfrm>
          <a:prstGeom prst="rect">
            <a:avLst/>
          </a:prstGeom>
          <a:noFill/>
        </p:spPr>
        <p:txBody>
          <a:bodyPr wrap="square" rtlCol="0">
            <a:spAutoFit/>
          </a:bodyPr>
          <a:lstStyle/>
          <a:p>
            <a:r>
              <a:rPr lang="en-US" sz="3000" b="1" dirty="0"/>
              <a:t>Primate Brains Were Not </a:t>
            </a:r>
            <a:r>
              <a:rPr lang="en-US" sz="3000" b="1" i="1" dirty="0"/>
              <a:t>Just</a:t>
            </a:r>
            <a:r>
              <a:rPr lang="en-US" sz="3000" b="1" dirty="0"/>
              <a:t> Bigger</a:t>
            </a:r>
          </a:p>
          <a:p>
            <a:pPr marL="457200" indent="-457200">
              <a:buFont typeface="Arial" panose="020B0604020202020204" pitchFamily="34" charset="0"/>
              <a:buChar char="•"/>
            </a:pPr>
            <a:r>
              <a:rPr lang="en-US" sz="2600" dirty="0"/>
              <a:t>Not only size</a:t>
            </a:r>
          </a:p>
          <a:p>
            <a:pPr marL="457200" indent="-457200">
              <a:buFont typeface="Arial" panose="020B0604020202020204" pitchFamily="34" charset="0"/>
              <a:buChar char="•"/>
            </a:pPr>
            <a:r>
              <a:rPr lang="en-US" sz="2600" dirty="0"/>
              <a:t>New cortex, new wiring</a:t>
            </a:r>
          </a:p>
          <a:p>
            <a:pPr marL="457200" indent="-457200">
              <a:buFont typeface="Arial" panose="020B0604020202020204" pitchFamily="34" charset="0"/>
              <a:buChar char="•"/>
            </a:pPr>
            <a:r>
              <a:rPr lang="en-US" sz="2600" dirty="0"/>
              <a:t>New principles of control</a:t>
            </a:r>
          </a:p>
        </p:txBody>
      </p:sp>
      <p:pic>
        <p:nvPicPr>
          <p:cNvPr id="5" name="Picture 4" descr="A diagram of a model&#10;&#10;AI-generated content may be incorrect.">
            <a:extLst>
              <a:ext uri="{FF2B5EF4-FFF2-40B4-BE49-F238E27FC236}">
                <a16:creationId xmlns:a16="http://schemas.microsoft.com/office/drawing/2014/main" id="{1A17112A-94E6-4BE9-F5BB-52CA874BA980}"/>
              </a:ext>
            </a:extLst>
          </p:cNvPr>
          <p:cNvPicPr>
            <a:picLocks noChangeAspect="1"/>
          </p:cNvPicPr>
          <p:nvPr/>
        </p:nvPicPr>
        <p:blipFill>
          <a:blip r:embed="rId3"/>
          <a:srcRect b="10049"/>
          <a:stretch>
            <a:fillRect/>
          </a:stretch>
        </p:blipFill>
        <p:spPr>
          <a:xfrm>
            <a:off x="3969945" y="0"/>
            <a:ext cx="8222056" cy="6858000"/>
          </a:xfrm>
          <a:prstGeom prst="rect">
            <a:avLst/>
          </a:prstGeom>
        </p:spPr>
      </p:pic>
    </p:spTree>
    <p:extLst>
      <p:ext uri="{BB962C8B-B14F-4D97-AF65-F5344CB8AC3E}">
        <p14:creationId xmlns:p14="http://schemas.microsoft.com/office/powerpoint/2010/main" val="1060500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DCB59-C95A-38E2-4A82-9C3B5D57DB88}"/>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6F94E46F-EFED-D398-64F4-50B7496382E3}"/>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Primate Brains</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C7B94CB5-2128-9C06-D022-C84978A40934}"/>
              </a:ext>
            </a:extLst>
          </p:cNvPr>
          <p:cNvSpPr txBox="1"/>
          <p:nvPr/>
        </p:nvSpPr>
        <p:spPr>
          <a:xfrm>
            <a:off x="336177" y="1290148"/>
            <a:ext cx="5914806" cy="584775"/>
          </a:xfrm>
          <a:prstGeom prst="rect">
            <a:avLst/>
          </a:prstGeom>
          <a:noFill/>
        </p:spPr>
        <p:txBody>
          <a:bodyPr wrap="square" rtlCol="0">
            <a:spAutoFit/>
          </a:bodyPr>
          <a:lstStyle/>
          <a:p>
            <a:r>
              <a:rPr lang="en-US" sz="3200" b="1" dirty="0"/>
              <a:t>Internal models need:</a:t>
            </a:r>
          </a:p>
        </p:txBody>
      </p:sp>
      <p:graphicFrame>
        <p:nvGraphicFramePr>
          <p:cNvPr id="3" name="Diagram 2">
            <a:extLst>
              <a:ext uri="{FF2B5EF4-FFF2-40B4-BE49-F238E27FC236}">
                <a16:creationId xmlns:a16="http://schemas.microsoft.com/office/drawing/2014/main" id="{0CA73EF0-375D-1636-262F-71A9DF9FAC99}"/>
              </a:ext>
            </a:extLst>
          </p:cNvPr>
          <p:cNvGraphicFramePr/>
          <p:nvPr>
            <p:extLst>
              <p:ext uri="{D42A27DB-BD31-4B8C-83A1-F6EECF244321}">
                <p14:modId xmlns:p14="http://schemas.microsoft.com/office/powerpoint/2010/main" val="1283103003"/>
              </p:ext>
            </p:extLst>
          </p:nvPr>
        </p:nvGraphicFramePr>
        <p:xfrm>
          <a:off x="3909017"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0004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ABF42-3A80-95E5-F500-FA9CA802A7EE}"/>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7F007638-7BF7-B941-92F5-C6578ADDE23D}"/>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Primate Brains</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9CD98F75-F949-17BF-5C14-10AE6F6B558E}"/>
              </a:ext>
            </a:extLst>
          </p:cNvPr>
          <p:cNvSpPr txBox="1"/>
          <p:nvPr/>
        </p:nvSpPr>
        <p:spPr>
          <a:xfrm>
            <a:off x="181194" y="964684"/>
            <a:ext cx="5914806" cy="2369880"/>
          </a:xfrm>
          <a:prstGeom prst="rect">
            <a:avLst/>
          </a:prstGeom>
          <a:noFill/>
        </p:spPr>
        <p:txBody>
          <a:bodyPr wrap="square" rtlCol="0">
            <a:spAutoFit/>
          </a:bodyPr>
          <a:lstStyle/>
          <a:p>
            <a:r>
              <a:rPr lang="en-US" sz="3200" b="1" dirty="0"/>
              <a:t>White Matter and Recurrent Connectivity Expanded</a:t>
            </a:r>
          </a:p>
          <a:p>
            <a:pPr marL="457200" indent="-457200">
              <a:buFont typeface="Arial" panose="020B0604020202020204" pitchFamily="34" charset="0"/>
              <a:buChar char="•"/>
            </a:pPr>
            <a:r>
              <a:rPr lang="en-US" sz="2800" dirty="0"/>
              <a:t>Long-range pathways expanded</a:t>
            </a:r>
          </a:p>
          <a:p>
            <a:pPr marL="457200" indent="-457200">
              <a:buFont typeface="Arial" panose="020B0604020202020204" pitchFamily="34" charset="0"/>
              <a:buChar char="•"/>
            </a:pPr>
            <a:r>
              <a:rPr lang="en-US" sz="2800" dirty="0"/>
              <a:t>Recurrent loops strengthened</a:t>
            </a:r>
          </a:p>
          <a:p>
            <a:pPr marL="457200" indent="-457200">
              <a:buFont typeface="Arial" panose="020B0604020202020204" pitchFamily="34" charset="0"/>
              <a:buChar char="•"/>
            </a:pPr>
            <a:r>
              <a:rPr lang="en-US" sz="2800" dirty="0"/>
              <a:t>Persistent network dynamics</a:t>
            </a:r>
          </a:p>
        </p:txBody>
      </p:sp>
      <p:pic>
        <p:nvPicPr>
          <p:cNvPr id="1026" name="Picture 2" descr="Pyramidal Cell - an overview | ScienceDirect Topics">
            <a:extLst>
              <a:ext uri="{FF2B5EF4-FFF2-40B4-BE49-F238E27FC236}">
                <a16:creationId xmlns:a16="http://schemas.microsoft.com/office/drawing/2014/main" id="{986CCAE7-8C3D-03CD-607A-9F8DBADAC2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7871" y="3273241"/>
            <a:ext cx="2996573" cy="3584759"/>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4" descr="Laminar Brain Circuits Schematic ...">
            <a:extLst>
              <a:ext uri="{FF2B5EF4-FFF2-40B4-BE49-F238E27FC236}">
                <a16:creationId xmlns:a16="http://schemas.microsoft.com/office/drawing/2014/main" id="{3792C85D-6BB2-0F82-5168-ECD68142E177}"/>
              </a:ext>
            </a:extLst>
          </p:cNvPr>
          <p:cNvSpPr>
            <a:spLocks noChangeAspect="1" noChangeArrowheads="1"/>
          </p:cNvSpPr>
          <p:nvPr/>
        </p:nvSpPr>
        <p:spPr bwMode="auto">
          <a:xfrm>
            <a:off x="4064000" y="2432050"/>
            <a:ext cx="4064000" cy="1993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Laminar Brain Circuits Schematic representation of the hypotheses... |  Download Scientific Diagram">
            <a:extLst>
              <a:ext uri="{FF2B5EF4-FFF2-40B4-BE49-F238E27FC236}">
                <a16:creationId xmlns:a16="http://schemas.microsoft.com/office/drawing/2014/main" id="{428551EC-28AA-99A2-CA20-23BDE384B3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1125" y="164578"/>
            <a:ext cx="5991063" cy="29461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Uncinate Fasciculus - an overview | ScienceDirect Topics">
            <a:extLst>
              <a:ext uri="{FF2B5EF4-FFF2-40B4-BE49-F238E27FC236}">
                <a16:creationId xmlns:a16="http://schemas.microsoft.com/office/drawing/2014/main" id="{90E5FDDB-F987-8A56-0E5E-7F0FE347A1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599" y="3911807"/>
            <a:ext cx="6500039" cy="2946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8465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31A71F-01CB-1C5B-3829-452A87E17A25}"/>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2E1DCB4D-2405-D4EC-10E4-F43C70F26089}"/>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Primate Brains</a:t>
            </a:r>
            <a:endParaRPr lang="en-US" dirty="0"/>
          </a:p>
        </p:txBody>
      </p:sp>
      <p:pic>
        <p:nvPicPr>
          <p:cNvPr id="5" name="Picture 4" descr="A diagram of the human brain&#10;&#10;AI-generated content may be incorrect.">
            <a:extLst>
              <a:ext uri="{FF2B5EF4-FFF2-40B4-BE49-F238E27FC236}">
                <a16:creationId xmlns:a16="http://schemas.microsoft.com/office/drawing/2014/main" id="{56F07072-E99C-E402-1454-4C58D4ABA994}"/>
              </a:ext>
            </a:extLst>
          </p:cNvPr>
          <p:cNvPicPr>
            <a:picLocks noChangeAspect="1"/>
          </p:cNvPicPr>
          <p:nvPr/>
        </p:nvPicPr>
        <p:blipFill>
          <a:blip r:embed="rId3"/>
          <a:srcRect l="3870" r="3394" b="12446"/>
          <a:stretch>
            <a:fillRect/>
          </a:stretch>
        </p:blipFill>
        <p:spPr>
          <a:xfrm>
            <a:off x="4151137" y="0"/>
            <a:ext cx="8040864" cy="6008551"/>
          </a:xfrm>
          <a:prstGeom prst="rect">
            <a:avLst/>
          </a:prstGeom>
        </p:spPr>
      </p:pic>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B288C23E-B1C1-2548-04D6-189D97D66415}"/>
              </a:ext>
            </a:extLst>
          </p:cNvPr>
          <p:cNvSpPr txBox="1"/>
          <p:nvPr/>
        </p:nvSpPr>
        <p:spPr>
          <a:xfrm>
            <a:off x="119200" y="980181"/>
            <a:ext cx="4576785" cy="4154984"/>
          </a:xfrm>
          <a:prstGeom prst="rect">
            <a:avLst/>
          </a:prstGeom>
          <a:noFill/>
        </p:spPr>
        <p:txBody>
          <a:bodyPr wrap="square" rtlCol="0">
            <a:spAutoFit/>
          </a:bodyPr>
          <a:lstStyle/>
          <a:p>
            <a:r>
              <a:rPr lang="en-US" sz="3200" b="1" dirty="0"/>
              <a:t>Association Cortex + PFC Formed a Coordinated Workspace System</a:t>
            </a:r>
          </a:p>
          <a:p>
            <a:pPr marL="457200" indent="-457200">
              <a:buFont typeface="Arial" panose="020B0604020202020204" pitchFamily="34" charset="0"/>
              <a:buChar char="•"/>
            </a:pPr>
            <a:r>
              <a:rPr lang="en-US" sz="2800" dirty="0"/>
              <a:t>Expanded association cortex</a:t>
            </a:r>
          </a:p>
          <a:p>
            <a:pPr marL="457200" indent="-457200">
              <a:buFont typeface="Arial" panose="020B0604020202020204" pitchFamily="34" charset="0"/>
              <a:buChar char="•"/>
            </a:pPr>
            <a:r>
              <a:rPr lang="en-US" sz="2800" dirty="0"/>
              <a:t>PFC orchestrates use &amp; routing</a:t>
            </a:r>
          </a:p>
          <a:p>
            <a:pPr marL="457200" indent="-457200">
              <a:buFont typeface="Arial" panose="020B0604020202020204" pitchFamily="34" charset="0"/>
              <a:buChar char="•"/>
            </a:pPr>
            <a:r>
              <a:rPr lang="en-US" sz="2800" dirty="0"/>
              <a:t>Shared workspace across systems</a:t>
            </a:r>
          </a:p>
        </p:txBody>
      </p:sp>
    </p:spTree>
    <p:extLst>
      <p:ext uri="{BB962C8B-B14F-4D97-AF65-F5344CB8AC3E}">
        <p14:creationId xmlns:p14="http://schemas.microsoft.com/office/powerpoint/2010/main" val="4173532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38C67-C689-4DF7-6270-2581C7D9E600}"/>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73B4EBB3-B392-0B5A-A887-EB9A42A68B4A}"/>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Primate Brains</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F2FB05BF-02BA-88E7-929F-282C276DB278}"/>
              </a:ext>
            </a:extLst>
          </p:cNvPr>
          <p:cNvSpPr txBox="1"/>
          <p:nvPr/>
        </p:nvSpPr>
        <p:spPr>
          <a:xfrm>
            <a:off x="181193" y="964684"/>
            <a:ext cx="4204827" cy="3354765"/>
          </a:xfrm>
          <a:prstGeom prst="rect">
            <a:avLst/>
          </a:prstGeom>
          <a:noFill/>
        </p:spPr>
        <p:txBody>
          <a:bodyPr wrap="square" rtlCol="0">
            <a:spAutoFit/>
          </a:bodyPr>
          <a:lstStyle/>
          <a:p>
            <a:r>
              <a:rPr lang="en-US" sz="3200" b="1" dirty="0" err="1"/>
              <a:t>DorsoLateral</a:t>
            </a:r>
            <a:r>
              <a:rPr lang="en-US" sz="3200" b="1" dirty="0"/>
              <a:t> Prefrontal Cortex (DLPFC): </a:t>
            </a:r>
            <a:br>
              <a:rPr lang="en-US" sz="3200" b="1" dirty="0"/>
            </a:br>
            <a:r>
              <a:rPr lang="en-US" sz="3200" b="1" dirty="0"/>
              <a:t>Task Sets &amp; Counterfactual Rules</a:t>
            </a:r>
          </a:p>
          <a:p>
            <a:pPr marL="457200" indent="-457200">
              <a:buFont typeface="Arial" panose="020B0604020202020204" pitchFamily="34" charset="0"/>
              <a:buChar char="•"/>
            </a:pPr>
            <a:r>
              <a:rPr lang="en-US" sz="2800" dirty="0"/>
              <a:t>Maintain task structure</a:t>
            </a:r>
          </a:p>
          <a:p>
            <a:pPr marL="457200" indent="-457200">
              <a:buFont typeface="Arial" panose="020B0604020202020204" pitchFamily="34" charset="0"/>
              <a:buChar char="•"/>
            </a:pPr>
            <a:r>
              <a:rPr lang="en-US" sz="2800" dirty="0"/>
              <a:t>Evaluate “if–then” rules</a:t>
            </a:r>
          </a:p>
          <a:p>
            <a:pPr marL="457200" indent="-457200">
              <a:buFont typeface="Arial" panose="020B0604020202020204" pitchFamily="34" charset="0"/>
              <a:buChar char="•"/>
            </a:pPr>
            <a:r>
              <a:rPr lang="en-US" sz="2800" dirty="0"/>
              <a:t>Support counterfactuals</a:t>
            </a:r>
          </a:p>
        </p:txBody>
      </p:sp>
      <p:pic>
        <p:nvPicPr>
          <p:cNvPr id="2050" name="Picture 2" descr="Dorsolateral Prefrontal Cortex — BrainHope.com">
            <a:extLst>
              <a:ext uri="{FF2B5EF4-FFF2-40B4-BE49-F238E27FC236}">
                <a16:creationId xmlns:a16="http://schemas.microsoft.com/office/drawing/2014/main" id="{4BD57531-749D-C664-BC1D-F49F9075AF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0978" y="251136"/>
            <a:ext cx="6161273" cy="5842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585765"/>
      </p:ext>
    </p:extLst>
  </p:cSld>
  <p:clrMapOvr>
    <a:masterClrMapping/>
  </p:clrMapOvr>
</p:sld>
</file>

<file path=ppt/theme/theme1.xml><?xml version="1.0" encoding="utf-8"?>
<a:theme xmlns:a="http://schemas.openxmlformats.org/drawingml/2006/main" name="Custom Design">
  <a:themeElements>
    <a:clrScheme name="Custom 5">
      <a:dk1>
        <a:srgbClr val="13284B"/>
      </a:dk1>
      <a:lt1>
        <a:srgbClr val="FFFFFF"/>
      </a:lt1>
      <a:dk2>
        <a:srgbClr val="1E3877"/>
      </a:dk2>
      <a:lt2>
        <a:srgbClr val="F8FAFC"/>
      </a:lt2>
      <a:accent1>
        <a:srgbClr val="FF552E"/>
      </a:accent1>
      <a:accent2>
        <a:srgbClr val="1D58A7"/>
      </a:accent2>
      <a:accent3>
        <a:srgbClr val="F5821E"/>
      </a:accent3>
      <a:accent4>
        <a:srgbClr val="009FD3"/>
      </a:accent4>
      <a:accent5>
        <a:srgbClr val="DD3403"/>
      </a:accent5>
      <a:accent6>
        <a:srgbClr val="D2D2D2"/>
      </a:accent6>
      <a:hlink>
        <a:srgbClr val="1D58A7"/>
      </a:hlink>
      <a:folHlink>
        <a:srgbClr val="DD3403"/>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9" id="{EB6B2FBE-53CE-AE45-9D18-D10FBF4063E0}" vid="{7AC8A834-0896-8341-9AC3-2DE1C842C7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Custom Design</Template>
  <TotalTime>40608</TotalTime>
  <Words>7086</Words>
  <Application>Microsoft Macintosh PowerPoint</Application>
  <PresentationFormat>Widescreen</PresentationFormat>
  <Paragraphs>721</Paragraphs>
  <Slides>24</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Georgia</vt:lpstr>
      <vt:lpstr>Custom Design</vt:lpstr>
      <vt:lpstr>BCOG 100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Here</dc:title>
  <dc:creator>Willits, Jon Anthony</dc:creator>
  <cp:lastModifiedBy>Willits, Jon Anthony</cp:lastModifiedBy>
  <cp:revision>542</cp:revision>
  <cp:lastPrinted>2025-10-27T14:52:00Z</cp:lastPrinted>
  <dcterms:created xsi:type="dcterms:W3CDTF">2022-08-22T20:35:14Z</dcterms:created>
  <dcterms:modified xsi:type="dcterms:W3CDTF">2025-10-31T21:33:01Z</dcterms:modified>
</cp:coreProperties>
</file>